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4" r:id="rId2"/>
  </p:sldMasterIdLst>
  <p:notesMasterIdLst>
    <p:notesMasterId r:id="rId42"/>
  </p:notesMasterIdLst>
  <p:sldIdLst>
    <p:sldId id="264" r:id="rId3"/>
    <p:sldId id="946" r:id="rId4"/>
    <p:sldId id="1001" r:id="rId5"/>
    <p:sldId id="1023" r:id="rId6"/>
    <p:sldId id="1099" r:id="rId7"/>
    <p:sldId id="1100" r:id="rId8"/>
    <p:sldId id="1007" r:id="rId9"/>
    <p:sldId id="1002" r:id="rId10"/>
    <p:sldId id="1063" r:id="rId11"/>
    <p:sldId id="1008" r:id="rId12"/>
    <p:sldId id="882" r:id="rId13"/>
    <p:sldId id="1009" r:id="rId14"/>
    <p:sldId id="885" r:id="rId15"/>
    <p:sldId id="1011" r:id="rId16"/>
    <p:sldId id="1014" r:id="rId17"/>
    <p:sldId id="1012" r:id="rId18"/>
    <p:sldId id="1013" r:id="rId19"/>
    <p:sldId id="1095" r:id="rId20"/>
    <p:sldId id="1096" r:id="rId21"/>
    <p:sldId id="1097" r:id="rId22"/>
    <p:sldId id="1018" r:id="rId23"/>
    <p:sldId id="1019" r:id="rId24"/>
    <p:sldId id="1101" r:id="rId25"/>
    <p:sldId id="1102" r:id="rId26"/>
    <p:sldId id="1103" r:id="rId27"/>
    <p:sldId id="1104" r:id="rId28"/>
    <p:sldId id="1105" r:id="rId29"/>
    <p:sldId id="1106" r:id="rId30"/>
    <p:sldId id="1107" r:id="rId31"/>
    <p:sldId id="1108" r:id="rId32"/>
    <p:sldId id="1109" r:id="rId33"/>
    <p:sldId id="1110" r:id="rId34"/>
    <p:sldId id="1111" r:id="rId35"/>
    <p:sldId id="1112" r:id="rId36"/>
    <p:sldId id="1113" r:id="rId37"/>
    <p:sldId id="1114" r:id="rId38"/>
    <p:sldId id="1115" r:id="rId39"/>
    <p:sldId id="1042" r:id="rId40"/>
    <p:sldId id="106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  <a:srgbClr val="AEAEAE"/>
    <a:srgbClr val="A8A8A8"/>
    <a:srgbClr val="AAAAAA"/>
    <a:srgbClr val="ACACAC"/>
    <a:srgbClr val="ABABAB"/>
    <a:srgbClr val="E46C0A"/>
    <a:srgbClr val="005DDA"/>
    <a:srgbClr val="345C8C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52" autoAdjust="0"/>
  </p:normalViewPr>
  <p:slideViewPr>
    <p:cSldViewPr snapToGrid="0">
      <p:cViewPr varScale="1">
        <p:scale>
          <a:sx n="75" d="100"/>
          <a:sy n="75" d="100"/>
        </p:scale>
        <p:origin x="104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DF96D-2CCD-4705-A8F0-AFD444968798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245E4-F98B-485D-94B9-4D64BA916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4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99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C80DC-ECB3-4E1A-B8CB-70ADC9268D0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8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99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02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8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4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C9F1-0B31-4244-812F-DFCC38AAD0D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56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245E4-F98B-485D-94B9-4D64BA9167A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7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vsanalytics.com/" TargetMode="External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_Titl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2986499"/>
            <a:ext cx="8784000" cy="647664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accent6"/>
                </a:solidFill>
                <a:effectLst/>
              </a:defRPr>
            </a:lvl1pPr>
          </a:lstStyle>
          <a:p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6" name="テキスト プレースホルダー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7" y="1800000"/>
            <a:ext cx="6372000" cy="3600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ja-JP" altLang="en-US" dirty="0" smtClean="0"/>
              <a:t>宛先がある場合は入力</a:t>
            </a:r>
            <a:endParaRPr lang="ja-JP" altLang="en-US" dirty="0"/>
          </a:p>
        </p:txBody>
      </p:sp>
      <p:sp>
        <p:nvSpPr>
          <p:cNvPr id="5" name="テキスト プレースホルダー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79513" y="4032000"/>
            <a:ext cx="6552727" cy="400110"/>
          </a:xfr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72000" indent="0">
              <a:buNone/>
              <a:defRPr>
                <a:solidFill>
                  <a:schemeClr val="bg1"/>
                </a:solidFill>
              </a:defRPr>
            </a:lvl2pPr>
            <a:lvl3pPr marL="222962" indent="0">
              <a:buNone/>
              <a:defRPr>
                <a:solidFill>
                  <a:schemeClr val="bg1"/>
                </a:solidFill>
              </a:defRPr>
            </a:lvl3pPr>
            <a:lvl4pPr marL="327787" indent="0">
              <a:buNone/>
              <a:defRPr>
                <a:solidFill>
                  <a:schemeClr val="bg1"/>
                </a:solidFill>
              </a:defRPr>
            </a:lvl4pPr>
            <a:lvl5pPr marL="311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年月　部署名　氏名など　適宜改行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98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6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388" y="836613"/>
            <a:ext cx="4248000" cy="56165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ja-JP" altLang="en-US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2pPr>
            <a:lvl3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3pPr>
            <a:lvl4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4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2"/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3</a:t>
            </a:r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3"/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4</a:t>
            </a: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</p:txBody>
      </p:sp>
      <p:sp>
        <p:nvSpPr>
          <p:cNvPr id="7" name="コンテンツ プレースホルダー"/>
          <p:cNvSpPr>
            <a:spLocks noGrp="1"/>
          </p:cNvSpPr>
          <p:nvPr>
            <p:ph sz="quarter" idx="11" hasCustomPrompt="1"/>
          </p:nvPr>
        </p:nvSpPr>
        <p:spPr bwMode="gray">
          <a:xfrm>
            <a:off x="4716613" y="836613"/>
            <a:ext cx="4248000" cy="56165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ja-JP" altLang="en-US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2pPr>
            <a:lvl3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3pPr>
            <a:lvl4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4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2"/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3</a:t>
            </a:r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3"/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4</a:t>
            </a: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576749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41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Background_Bl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 b="1505"/>
          <a:stretch/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586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_Bl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 b="1505"/>
          <a:stretch/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4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512" y="836712"/>
            <a:ext cx="8784976" cy="5616000"/>
          </a:xfrm>
        </p:spPr>
        <p:txBody>
          <a:bodyPr vert="horz" lIns="90000" tIns="46800" rIns="90000" bIns="45720" rtlCol="0">
            <a:noAutofit/>
          </a:bodyPr>
          <a:lstStyle>
            <a:lvl1pPr marL="18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1pPr>
            <a:lvl2pPr marL="36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2pPr>
            <a:lvl3pPr marL="468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3pPr>
            <a:lvl4pPr marL="576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4pPr>
            <a:lvl5pPr marL="252000" indent="180000" eaLnBrk="1" hangingPunct="1">
              <a:buClr>
                <a:schemeClr val="bg1"/>
              </a:buClr>
              <a:defRPr lang="ja-JP" altLang="en-US" baseline="0" dirty="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81418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1 line &amp; Content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_Bl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 b="1505"/>
          <a:stretch/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6" name="テキスト プレースホルダー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78287" y="836613"/>
            <a:ext cx="8785226" cy="432000"/>
          </a:xfrm>
          <a:prstGeom prst="roundRect">
            <a:avLst>
              <a:gd name="adj" fmla="val 13830"/>
            </a:avLst>
          </a:prstGeom>
          <a:solidFill>
            <a:schemeClr val="accent6">
              <a:lumMod val="75000"/>
              <a:lumOff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72000" bIns="36000">
            <a:noAutofit/>
          </a:bodyPr>
          <a:lstStyle>
            <a:lvl1pPr marL="0" indent="0" algn="l" eaLnBrk="1" hangingPunct="1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72000" indent="0">
              <a:buNone/>
              <a:defRPr/>
            </a:lvl2pPr>
            <a:lvl3pPr marL="222962" indent="0">
              <a:buNone/>
              <a:defRPr/>
            </a:lvl3pPr>
            <a:lvl4pPr marL="327787" indent="0">
              <a:buNone/>
              <a:defRPr/>
            </a:lvl4pPr>
            <a:lvl5pPr marL="311400" indent="0">
              <a:buNone/>
              <a:defRPr/>
            </a:lvl5pPr>
          </a:lstStyle>
          <a:p>
            <a:pPr marL="0" lvl="0" indent="0" hangingPunct="1">
              <a:buNone/>
            </a:pPr>
            <a:r>
              <a:rPr kumimoji="1" lang="ja-JP" altLang="en-US" dirty="0" smtClean="0"/>
              <a:t>リード文が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行でおさまる場合はこのレイアウトで入力</a:t>
            </a:r>
            <a:endParaRPr kumimoji="1" lang="ja-JP" altLang="en-US" dirty="0"/>
          </a:p>
        </p:txBody>
      </p:sp>
      <p:sp>
        <p:nvSpPr>
          <p:cNvPr id="8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512" y="1414800"/>
            <a:ext cx="8784976" cy="5040000"/>
          </a:xfrm>
        </p:spPr>
        <p:txBody>
          <a:bodyPr vert="horz" lIns="90000" tIns="46800" rIns="90000" bIns="45720" rtlCol="0">
            <a:noAutofit/>
          </a:bodyPr>
          <a:lstStyle>
            <a:lvl1pPr marL="18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1pPr>
            <a:lvl2pPr marL="36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2pPr>
            <a:lvl3pPr marL="468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3pPr>
            <a:lvl4pPr marL="576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4pPr>
            <a:lvl5pPr marL="252000" indent="180000" eaLnBrk="1" hangingPunct="1">
              <a:buClr>
                <a:schemeClr val="bg1"/>
              </a:buClr>
              <a:defRPr lang="ja-JP" altLang="en-US" baseline="0" dirty="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9703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2 lines &amp; Content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_Bl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 b="1505"/>
          <a:stretch/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6" name="テキスト プレースホルダー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79388" y="836613"/>
            <a:ext cx="8784000" cy="756000"/>
          </a:xfrm>
          <a:prstGeom prst="roundRect">
            <a:avLst>
              <a:gd name="adj" fmla="val 7924"/>
            </a:avLst>
          </a:prstGeom>
          <a:solidFill>
            <a:schemeClr val="accent6">
              <a:lumMod val="75000"/>
              <a:lumOff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tIns="72000" bIns="36000" anchor="ctr">
            <a:noAutofit/>
          </a:bodyPr>
          <a:lstStyle>
            <a:lvl1pPr marL="0" indent="0" algn="l" eaLnBrk="1" hangingPunct="1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72000" indent="0">
              <a:buNone/>
              <a:defRPr/>
            </a:lvl2pPr>
            <a:lvl3pPr marL="222962" indent="0">
              <a:buNone/>
              <a:defRPr/>
            </a:lvl3pPr>
            <a:lvl4pPr marL="327787" indent="0">
              <a:buNone/>
              <a:defRPr/>
            </a:lvl4pPr>
            <a:lvl5pPr marL="311400" indent="0">
              <a:buNone/>
              <a:defRPr/>
            </a:lvl5pPr>
          </a:lstStyle>
          <a:p>
            <a:pPr marL="0" lvl="0" indent="0" hangingPunct="1">
              <a:buNone/>
            </a:pPr>
            <a:r>
              <a:rPr kumimoji="1" lang="ja-JP" altLang="en-US" dirty="0" smtClean="0"/>
              <a:t>リード文が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行にわたる場合は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このレイアウトで入力</a:t>
            </a:r>
            <a:endParaRPr kumimoji="1" lang="ja-JP" altLang="en-US" dirty="0"/>
          </a:p>
        </p:txBody>
      </p:sp>
      <p:sp>
        <p:nvSpPr>
          <p:cNvPr id="18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512" y="1738800"/>
            <a:ext cx="8784976" cy="4716000"/>
          </a:xfrm>
        </p:spPr>
        <p:txBody>
          <a:bodyPr vert="horz" lIns="90000" tIns="46800" rIns="90000" bIns="45720" rtlCol="0">
            <a:noAutofit/>
          </a:bodyPr>
          <a:lstStyle>
            <a:lvl1pPr marL="18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1pPr>
            <a:lvl2pPr marL="36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2pPr>
            <a:lvl3pPr marL="468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3pPr>
            <a:lvl4pPr marL="576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4pPr>
            <a:lvl5pPr marL="252000" indent="180000" eaLnBrk="1" hangingPunct="1">
              <a:buClr>
                <a:schemeClr val="bg1"/>
              </a:buClr>
              <a:defRPr lang="ja-JP" altLang="en-US" baseline="0" dirty="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72178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_Bl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 b="1505"/>
          <a:stretch/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4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512" y="836712"/>
            <a:ext cx="4248000" cy="5616000"/>
          </a:xfrm>
        </p:spPr>
        <p:txBody>
          <a:bodyPr vert="horz" lIns="90000" tIns="46800" rIns="90000" bIns="45720" rtlCol="0">
            <a:noAutofit/>
          </a:bodyPr>
          <a:lstStyle>
            <a:lvl1pPr marL="18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1pPr>
            <a:lvl2pPr marL="36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2pPr>
            <a:lvl3pPr marL="468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3pPr>
            <a:lvl4pPr marL="576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4pPr>
            <a:lvl5pPr marL="252000" indent="180000" eaLnBrk="1" hangingPunct="1">
              <a:buClr>
                <a:schemeClr val="bg1"/>
              </a:buClr>
              <a:defRPr lang="ja-JP" altLang="en-US" baseline="0" dirty="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  <p:sp>
        <p:nvSpPr>
          <p:cNvPr id="8" name="コンテンツ プレースホルダー"/>
          <p:cNvSpPr>
            <a:spLocks noGrp="1"/>
          </p:cNvSpPr>
          <p:nvPr>
            <p:ph sz="quarter" idx="11" hasCustomPrompt="1"/>
          </p:nvPr>
        </p:nvSpPr>
        <p:spPr bwMode="gray">
          <a:xfrm>
            <a:off x="4715513" y="836712"/>
            <a:ext cx="4248000" cy="5616000"/>
          </a:xfrm>
        </p:spPr>
        <p:txBody>
          <a:bodyPr vert="horz" lIns="90000" tIns="46800" rIns="90000" bIns="45720" rtlCol="0">
            <a:noAutofit/>
          </a:bodyPr>
          <a:lstStyle>
            <a:lvl1pPr marL="18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1pPr>
            <a:lvl2pPr marL="360000" indent="-180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2pPr>
            <a:lvl3pPr marL="468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3pPr>
            <a:lvl4pPr marL="576000" indent="-108000" eaLnBrk="1" hangingPunct="1">
              <a:buClr>
                <a:schemeClr val="bg1"/>
              </a:buClr>
              <a:defRPr lang="ja-JP" altLang="en-US" baseline="0" dirty="0" smtClean="0">
                <a:solidFill>
                  <a:schemeClr val="bg1"/>
                </a:solidFill>
              </a:defRPr>
            </a:lvl4pPr>
            <a:lvl5pPr marL="252000" indent="180000" eaLnBrk="1" hangingPunct="1">
              <a:buClr>
                <a:schemeClr val="bg1"/>
              </a:buClr>
              <a:defRPr lang="ja-JP" altLang="en-US" baseline="0" dirty="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本文を入力</a:t>
            </a:r>
          </a:p>
          <a:p>
            <a:pPr lvl="1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16655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ackground_Bl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" b="527"/>
          <a:stretch/>
        </p:blipFill>
        <p:spPr bwMode="auto">
          <a:xfrm>
            <a:off x="0" y="0"/>
            <a:ext cx="9144000" cy="655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45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rporate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94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nl-NL" dirty="0" smtClean="0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First level</a:t>
            </a:r>
          </a:p>
          <a:p>
            <a:pPr lvl="1"/>
            <a:r>
              <a:rPr lang="nl-NL" dirty="0" smtClean="0"/>
              <a:t>Second level</a:t>
            </a:r>
          </a:p>
          <a:p>
            <a:pPr lvl="2"/>
            <a:r>
              <a:rPr lang="nl-NL" dirty="0" smtClean="0"/>
              <a:t>Third level</a:t>
            </a:r>
          </a:p>
          <a:p>
            <a:pPr lvl="3"/>
            <a:r>
              <a:rPr lang="nl-NL" dirty="0" smtClean="0"/>
              <a:t>Fourth level</a:t>
            </a:r>
          </a:p>
          <a:p>
            <a:pPr lvl="4"/>
            <a:r>
              <a:rPr lang="nl-NL" dirty="0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First level</a:t>
            </a:r>
          </a:p>
          <a:p>
            <a:pPr lvl="1"/>
            <a:r>
              <a:rPr lang="nl-NL" dirty="0" smtClean="0"/>
              <a:t>Second level</a:t>
            </a:r>
          </a:p>
          <a:p>
            <a:pPr lvl="2"/>
            <a:r>
              <a:rPr lang="nl-NL" dirty="0" smtClean="0"/>
              <a:t>Third level</a:t>
            </a:r>
          </a:p>
          <a:p>
            <a:pPr lvl="3"/>
            <a:r>
              <a:rPr lang="nl-NL" dirty="0" smtClean="0"/>
              <a:t>Fourth level</a:t>
            </a:r>
          </a:p>
          <a:p>
            <a:pPr lvl="4"/>
            <a:r>
              <a:rPr lang="nl-NL" dirty="0" smtClean="0"/>
              <a:t>Fifth level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509696" y="6342702"/>
            <a:ext cx="2133600" cy="365125"/>
          </a:xfrm>
          <a:prstGeom prst="rect">
            <a:avLst/>
          </a:prstGeom>
        </p:spPr>
        <p:txBody>
          <a:bodyPr/>
          <a:lstStyle/>
          <a:p>
            <a:fld id="{313242D1-B14C-5D40-9E44-14B32926373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79387" y="6369997"/>
            <a:ext cx="3055131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 © NEC Corporation of America  2014 </a:t>
            </a:r>
          </a:p>
        </p:txBody>
      </p:sp>
    </p:spTree>
    <p:extLst>
      <p:ext uri="{BB962C8B-B14F-4D97-AF65-F5344CB8AC3E}">
        <p14:creationId xmlns:p14="http://schemas.microsoft.com/office/powerpoint/2010/main" val="76573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_TitleBl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2843710"/>
            <a:ext cx="8760432" cy="648000"/>
          </a:xfrm>
        </p:spPr>
        <p:txBody>
          <a:bodyPr vert="horz" lIns="91440" tIns="46800" rIns="91440" bIns="45720" rtlCol="0" anchor="b" anchorCtr="0">
            <a:spAutoFit/>
          </a:bodyPr>
          <a:lstStyle>
            <a:lvl1pPr>
              <a:defRPr lang="ja-JP" altLang="en-US" sz="3200" kern="0" dirty="0">
                <a:solidFill>
                  <a:schemeClr val="bg1"/>
                </a:solidFill>
                <a:effectLst/>
              </a:defRPr>
            </a:lvl1pPr>
          </a:lstStyle>
          <a:p>
            <a:pPr marL="0" lvl="0" defTabSz="914400" latinLnBrk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16" name="テキスト プレースホルダー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79513" y="3926256"/>
            <a:ext cx="6768975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72000" indent="0">
              <a:buNone/>
              <a:defRPr>
                <a:solidFill>
                  <a:schemeClr val="bg1"/>
                </a:solidFill>
              </a:defRPr>
            </a:lvl2pPr>
            <a:lvl3pPr marL="222962" indent="0">
              <a:buNone/>
              <a:defRPr>
                <a:solidFill>
                  <a:schemeClr val="bg1"/>
                </a:solidFill>
              </a:defRPr>
            </a:lvl3pPr>
            <a:lvl4pPr marL="327787" indent="0">
              <a:buNone/>
              <a:defRPr>
                <a:solidFill>
                  <a:schemeClr val="bg1"/>
                </a:solidFill>
              </a:defRPr>
            </a:lvl4pPr>
            <a:lvl5pPr marL="311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 dirty="0" smtClean="0"/>
              <a:t>年月　部署名　氏名など　適宜改行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701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with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698" y="3071479"/>
            <a:ext cx="7537784" cy="142833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698" y="4848746"/>
            <a:ext cx="4722395" cy="109487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&lt;presenter’s name / customer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7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303B140-240B-4B11-970E-D617603030C2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40B04E-6F37-408A-89FA-64C33C1016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Blu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699" y="3071479"/>
            <a:ext cx="7537784" cy="142833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699" y="4848746"/>
            <a:ext cx="4722395" cy="109487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&lt;presenter’s name / customer name&gt;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6345936"/>
            <a:ext cx="931033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Blu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699" y="3071479"/>
            <a:ext cx="7537784" cy="142833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699" y="4848746"/>
            <a:ext cx="4722395" cy="109487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6345936"/>
            <a:ext cx="931033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0193"/>
            <a:ext cx="7886700" cy="139440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07" y="3109581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rrow 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2"/>
            <a:ext cx="8392027" cy="7820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95" y="1130973"/>
            <a:ext cx="8392027" cy="505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 Sho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395" y="1359589"/>
            <a:ext cx="2815398" cy="47452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95125" y="1365459"/>
            <a:ext cx="5926958" cy="437008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Screen Shot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2"/>
            <a:ext cx="8392027" cy="7820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7464" y="6356351"/>
            <a:ext cx="4061460" cy="36512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3395" y="1130981"/>
            <a:ext cx="2815398" cy="50532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95125" y="1136851"/>
            <a:ext cx="5926958" cy="437008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7460" y="6356352"/>
            <a:ext cx="4061460" cy="36512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317451" y="1247754"/>
            <a:ext cx="6523613" cy="492026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rchest_blue_bas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逆光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3" name="縦ライン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4" name="右上へ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" name="左下へ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6" name="最後右へ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2" name="グループ化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" name="white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6" name="text"/>
            <p:cNvPicPr>
              <a:picLocks noChangeAspect="1" noChangeArrowheads="1"/>
            </p:cNvPicPr>
            <p:nvPr userDrawn="1"/>
          </p:nvPicPr>
          <p:blipFill>
            <a:blip r:embed="rId9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149" y="3598148"/>
              <a:ext cx="6913563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brighter_logo_poji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90" y="2146503"/>
              <a:ext cx="8466645" cy="993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57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Wide Screen Sho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2"/>
            <a:ext cx="8392027" cy="7820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7464" y="6356351"/>
            <a:ext cx="4061460" cy="36512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70555" y="934289"/>
            <a:ext cx="6987084" cy="526982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669" y="1110329"/>
            <a:ext cx="7537784" cy="142833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723" y="3043985"/>
            <a:ext cx="4722395" cy="109487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7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6345936"/>
            <a:ext cx="931033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 About dvsAnalytic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1822786" y="2093498"/>
            <a:ext cx="5504447" cy="22859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lIns="182875" tIns="182875" rIns="182875" bIns="1828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 smtClean="0">
                <a:solidFill>
                  <a:prstClr val="white"/>
                </a:solidFill>
                <a:latin typeface="Helvetica Neue"/>
              </a:rPr>
              <a:t>dvsAnalytics is a leading provider of workforce optimization software that enables organizations to improve performance and enhance the customer experience. The company’s </a:t>
            </a:r>
            <a:r>
              <a:rPr lang="en-US" sz="1700" dirty="0" err="1" smtClean="0">
                <a:solidFill>
                  <a:prstClr val="white"/>
                </a:solidFill>
                <a:latin typeface="Helvetica Neue"/>
              </a:rPr>
              <a:t>Encore</a:t>
            </a:r>
            <a:r>
              <a:rPr lang="en-US" sz="1700" baseline="30000" dirty="0" err="1" smtClean="0">
                <a:solidFill>
                  <a:prstClr val="white"/>
                </a:solidFill>
                <a:latin typeface="Helvetica Neue"/>
              </a:rPr>
              <a:t>TM</a:t>
            </a:r>
            <a:r>
              <a:rPr lang="en-US" sz="1700" dirty="0" smtClean="0">
                <a:solidFill>
                  <a:prstClr val="white"/>
                </a:solidFill>
                <a:latin typeface="Helvetica Neue"/>
              </a:rPr>
              <a:t> Suite includes applications for recording, quality management, workforce management, and analytics.  dvsAnalytics has been successfully delivering these solutions to enterprises for over 30 years. </a:t>
            </a:r>
          </a:p>
          <a:p>
            <a:pPr marL="0" indent="0">
              <a:buFont typeface="Arial"/>
              <a:buNone/>
            </a:pPr>
            <a:r>
              <a:rPr lang="en-US" sz="1700" dirty="0" smtClean="0">
                <a:solidFill>
                  <a:prstClr val="white"/>
                </a:solidFill>
                <a:latin typeface="Helvetica Neue"/>
                <a:hlinkClick r:id="rId3"/>
              </a:rPr>
              <a:t>www.dvsAnalytics.com</a:t>
            </a:r>
            <a:endParaRPr lang="en-US" sz="1700" dirty="0">
              <a:solidFill>
                <a:prstClr val="white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700" y="1048712"/>
            <a:ext cx="4517579" cy="70788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914377"/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About dvsAnalytics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6345936"/>
            <a:ext cx="931033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995" y="1419718"/>
            <a:ext cx="4150896" cy="47524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419718"/>
            <a:ext cx="4141871" cy="47524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rrow 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1"/>
            <a:ext cx="8392027" cy="794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995" y="1118938"/>
            <a:ext cx="4150896" cy="5053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118938"/>
            <a:ext cx="4141871" cy="5053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4" y="-10740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416459"/>
            <a:ext cx="4040981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324596"/>
            <a:ext cx="4040981" cy="3847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16459"/>
            <a:ext cx="405884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24596"/>
            <a:ext cx="4058847" cy="3847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Narrow Compar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4" y="2"/>
            <a:ext cx="7886700" cy="794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15659"/>
            <a:ext cx="4040981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033339"/>
            <a:ext cx="4040981" cy="4138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115659"/>
            <a:ext cx="405884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33339"/>
            <a:ext cx="4058847" cy="4138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78994" y="6356351"/>
            <a:ext cx="101727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52231" y="8289"/>
            <a:ext cx="411884" cy="365125"/>
          </a:xfrm>
        </p:spPr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arrow 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1"/>
            <a:ext cx="8392027" cy="7820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_Content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619672" y="332613"/>
            <a:ext cx="7344000" cy="504000"/>
          </a:xfrm>
        </p:spPr>
        <p:txBody>
          <a:bodyPr wrap="square" anchor="b">
            <a:spAutoFit/>
          </a:bodyPr>
          <a:lstStyle>
            <a:lvl1pPr>
              <a:defRPr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ja-JP" altLang="en-US" dirty="0" smtClean="0"/>
              <a:t>目次 のタイトルを入力</a:t>
            </a:r>
            <a:endParaRPr kumimoji="1" lang="ja-JP" altLang="en-US" dirty="0"/>
          </a:p>
        </p:txBody>
      </p:sp>
      <p:sp>
        <p:nvSpPr>
          <p:cNvPr id="5" name="テキスト プレースホルダー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619672" y="1116000"/>
            <a:ext cx="7344000" cy="5112000"/>
          </a:xfrm>
        </p:spPr>
        <p:txBody>
          <a:bodyPr wrap="square">
            <a:noAutofit/>
          </a:bodyPr>
          <a:lstStyle>
            <a:lvl1pPr marL="0" indent="0">
              <a:lnSpc>
                <a:spcPct val="140000"/>
              </a:lnSpc>
              <a:spcBef>
                <a:spcPts val="50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5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500"/>
              </a:spcBef>
              <a:buNone/>
              <a:defRPr b="0">
                <a:solidFill>
                  <a:schemeClr val="tx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500"/>
              </a:spcBef>
              <a:buNone/>
              <a:defRPr b="0">
                <a:solidFill>
                  <a:schemeClr val="tx1"/>
                </a:solidFill>
              </a:defRPr>
            </a:lvl4pPr>
            <a:lvl5pPr marL="685800" indent="0">
              <a:buNone/>
              <a:defRPr b="0"/>
            </a:lvl5pPr>
          </a:lstStyle>
          <a:p>
            <a:pPr lvl="0"/>
            <a:r>
              <a:rPr kumimoji="1" lang="ja-JP" altLang="en-US" dirty="0" smtClean="0"/>
              <a:t>項目を入力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365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rrow 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19733"/>
            <a:ext cx="3121819" cy="117300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1409702"/>
            <a:ext cx="4802417" cy="4752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779296"/>
            <a:ext cx="3121819" cy="3390493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rrow 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30963"/>
            <a:ext cx="3121819" cy="117300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1120933"/>
            <a:ext cx="4802417" cy="5063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490526"/>
            <a:ext cx="3121819" cy="369370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161" y="1419733"/>
            <a:ext cx="4827671" cy="475005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1419733"/>
            <a:ext cx="3121819" cy="117300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779296"/>
            <a:ext cx="3121819" cy="3390493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161" y="1118931"/>
            <a:ext cx="4827671" cy="505327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1118933"/>
            <a:ext cx="3121819" cy="117300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478494"/>
            <a:ext cx="3121819" cy="369370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431760"/>
            <a:ext cx="8313821" cy="47452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409702"/>
            <a:ext cx="2137109" cy="47672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409702"/>
            <a:ext cx="5972175" cy="4767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8875"/>
            <a:ext cx="857250" cy="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_SectionHead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-31532"/>
            <a:ext cx="9144000" cy="6858000"/>
          </a:xfrm>
          <a:prstGeom prst="rect">
            <a:avLst/>
          </a:prstGeom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388" y="2988000"/>
            <a:ext cx="8784000" cy="524311"/>
          </a:xfrm>
        </p:spPr>
        <p:txBody>
          <a:bodyPr wrap="square" anchor="b">
            <a:sp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5" name="テキスト プレースホルダー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79388" y="3852000"/>
            <a:ext cx="7200900" cy="1212640"/>
          </a:xfrm>
        </p:spPr>
        <p:txBody>
          <a:bodyPr>
            <a:spAutoFit/>
          </a:bodyPr>
          <a:lstStyle>
            <a:lvl1pPr marL="0" indent="0">
              <a:buNone/>
              <a:defRPr b="0"/>
            </a:lvl1pPr>
            <a:lvl2pPr marL="72000" indent="0">
              <a:buNone/>
              <a:defRPr sz="1800" b="0"/>
            </a:lvl2pPr>
            <a:lvl3pPr marL="222962" indent="0">
              <a:buNone/>
              <a:defRPr b="0"/>
            </a:lvl3pPr>
            <a:lvl4pPr marL="327787" indent="0">
              <a:buNone/>
              <a:defRPr b="0"/>
            </a:lvl4pPr>
            <a:lvl5pPr marL="311400" indent="0">
              <a:buNone/>
              <a:defRPr b="0"/>
            </a:lvl5pPr>
          </a:lstStyle>
          <a:p>
            <a:pPr lvl="0"/>
            <a:r>
              <a:rPr kumimoji="1" lang="ja-JP" altLang="en-US" dirty="0" smtClean="0"/>
              <a:t>サブタイトルを入力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4156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tIns="36000" bIns="0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506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12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512" y="836712"/>
            <a:ext cx="8784976" cy="561647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ja-JP" altLang="en-US" noProof="0" dirty="0" smtClean="0"/>
            </a:lvl1pPr>
            <a:lvl2pPr>
              <a:defRPr lang="ja-JP" altLang="en-US" noProof="0" dirty="0" smtClean="0"/>
            </a:lvl2pPr>
            <a:lvl3pPr>
              <a:defRPr lang="ja-JP" altLang="en-US" noProof="0" dirty="0" smtClean="0"/>
            </a:lvl3pPr>
            <a:lvl4pPr>
              <a:defRPr lang="ja-JP" altLang="en-US" noProof="0" dirty="0" smtClean="0"/>
            </a:lvl4pPr>
          </a:lstStyle>
          <a:p>
            <a:pPr lvl="0"/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本文を入力</a:t>
            </a:r>
          </a:p>
          <a:p>
            <a:pPr lvl="1"/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2"/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3</a:t>
            </a:r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3"/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4</a:t>
            </a: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44462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1 line &amp; Content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ackgr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6" name="テキスト プレースホルダー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78287" y="836613"/>
            <a:ext cx="8785226" cy="432000"/>
          </a:xfrm>
          <a:prstGeom prst="roundRect">
            <a:avLst>
              <a:gd name="adj" fmla="val 13830"/>
            </a:avLst>
          </a:prstGeom>
          <a:solidFill>
            <a:schemeClr val="accent6">
              <a:lumMod val="75000"/>
              <a:lumOff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72000" bIns="36000">
            <a:noAutofit/>
          </a:bodyPr>
          <a:lstStyle>
            <a:lvl1pPr marL="0" indent="0" algn="l" eaLnBrk="1" hangingPunct="1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72000" indent="0">
              <a:buNone/>
              <a:defRPr/>
            </a:lvl2pPr>
            <a:lvl3pPr marL="222962" indent="0">
              <a:buNone/>
              <a:defRPr/>
            </a:lvl3pPr>
            <a:lvl4pPr marL="327787" indent="0">
              <a:buNone/>
              <a:defRPr/>
            </a:lvl4pPr>
            <a:lvl5pPr marL="311400" indent="0">
              <a:buNone/>
              <a:defRPr/>
            </a:lvl5pPr>
          </a:lstStyle>
          <a:p>
            <a:pPr marL="0" lvl="0" indent="0" hangingPunct="1">
              <a:buNone/>
            </a:pPr>
            <a:r>
              <a:rPr kumimoji="1" lang="ja-JP" altLang="en-US" dirty="0" smtClean="0"/>
              <a:t>リード文が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行でおさまる場合はこのレイアウトで入力</a:t>
            </a:r>
            <a:endParaRPr kumimoji="1" lang="ja-JP" altLang="en-US" dirty="0"/>
          </a:p>
        </p:txBody>
      </p:sp>
      <p:sp>
        <p:nvSpPr>
          <p:cNvPr id="12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9388" y="1413188"/>
            <a:ext cx="8785225" cy="5040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2pPr>
            <a:lvl3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3pPr>
            <a:lvl4pPr>
              <a:defRPr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4pPr>
          </a:lstStyle>
          <a:p>
            <a:pPr lvl="0"/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本文を入力</a:t>
            </a:r>
          </a:p>
          <a:p>
            <a:pPr lvl="1"/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2"/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3</a:t>
            </a:r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  <a:p>
            <a:pPr lvl="3"/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第</a:t>
            </a: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4</a:t>
            </a:r>
            <a:r>
              <a:rPr kumimoji="1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980457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2 lines &amp; Content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179513" y="115200"/>
            <a:ext cx="8784000" cy="468000"/>
          </a:xfrm>
        </p:spPr>
        <p:txBody>
          <a:bodyPr vert="horz" lIns="91440" tIns="36000" rIns="91440" bIns="0" rtlCol="0" anchor="ctr">
            <a:normAutofit/>
          </a:bodyPr>
          <a:lstStyle>
            <a:lvl1pPr>
              <a:defRPr lang="ja-JP" alt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 smtClean="0"/>
              <a:t>タイトルを入力</a:t>
            </a:r>
            <a:endParaRPr kumimoji="1" lang="ja-JP" altLang="en-US" dirty="0"/>
          </a:p>
        </p:txBody>
      </p:sp>
      <p:sp>
        <p:nvSpPr>
          <p:cNvPr id="9" name="テキスト プレースホルダー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79388" y="836613"/>
            <a:ext cx="8784000" cy="756000"/>
          </a:xfrm>
          <a:prstGeom prst="roundRect">
            <a:avLst>
              <a:gd name="adj" fmla="val 7924"/>
            </a:avLst>
          </a:prstGeom>
          <a:solidFill>
            <a:schemeClr val="accent6">
              <a:lumMod val="75000"/>
              <a:lumOff val="2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tIns="72000" bIns="36000" anchor="ctr">
            <a:noAutofit/>
          </a:bodyPr>
          <a:lstStyle>
            <a:lvl1pPr marL="0" indent="0" algn="l" eaLnBrk="1" hangingPunct="1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72000" indent="0">
              <a:buNone/>
              <a:defRPr/>
            </a:lvl2pPr>
            <a:lvl3pPr marL="222962" indent="0">
              <a:buNone/>
              <a:defRPr/>
            </a:lvl3pPr>
            <a:lvl4pPr marL="327787" indent="0">
              <a:buNone/>
              <a:defRPr/>
            </a:lvl4pPr>
            <a:lvl5pPr marL="311400" indent="0">
              <a:buNone/>
              <a:defRPr/>
            </a:lvl5pPr>
          </a:lstStyle>
          <a:p>
            <a:pPr marL="0" lvl="0" indent="0" hangingPunct="1">
              <a:buNone/>
            </a:pPr>
            <a:r>
              <a:rPr kumimoji="1" lang="ja-JP" altLang="en-US" dirty="0" smtClean="0"/>
              <a:t>リード文が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行にわたる場合は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このレイアウトで入力</a:t>
            </a:r>
            <a:endParaRPr kumimoji="1" lang="ja-JP" altLang="en-US" dirty="0"/>
          </a:p>
        </p:txBody>
      </p:sp>
      <p:sp>
        <p:nvSpPr>
          <p:cNvPr id="10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178412" y="1737188"/>
            <a:ext cx="8784976" cy="4714412"/>
          </a:xfrm>
        </p:spPr>
        <p:txBody>
          <a:bodyPr vert="horz" lIns="90000" tIns="46800" rIns="90000" bIns="46800" rtlCol="0">
            <a:noAutofit/>
          </a:bodyPr>
          <a:lstStyle>
            <a:lvl1pPr>
              <a:defRPr lang="ja-JP" altLang="en-US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>
              <a:defRPr lang="ja-JP" altLang="en-US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2pPr>
            <a:lvl3pPr>
              <a:defRPr lang="ja-JP" altLang="en-US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3pPr>
            <a:lvl4pPr>
              <a:defRPr lang="ja-JP" altLang="en-US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4pPr>
          </a:lstStyle>
          <a:p>
            <a:pPr marR="0" lvl="0" defTabSz="914400" eaLnBrk="0" latinLnBrk="0">
              <a:lnSpc>
                <a:spcPct val="100000"/>
              </a:lnSpc>
              <a:buClr>
                <a:srgbClr val="002B62"/>
              </a:buClr>
              <a:buSzTx/>
              <a:tabLst/>
            </a:pPr>
            <a:r>
              <a:rPr kumimoji="1" lang="ja-JP" altLang="en-US" dirty="0" smtClean="0"/>
              <a:t>本文を入力</a:t>
            </a:r>
          </a:p>
          <a:p>
            <a:pPr marR="0" lvl="1" defTabSz="914400" eaLnBrk="0" latinLnBrk="0">
              <a:lnSpc>
                <a:spcPct val="100000"/>
              </a:lnSpc>
              <a:buClr>
                <a:srgbClr val="002B62"/>
              </a:buClr>
              <a:buSzTx/>
              <a:tabLst/>
            </a:pPr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レベル</a:t>
            </a:r>
          </a:p>
          <a:p>
            <a:pPr marR="0" lvl="2" defTabSz="914400" eaLnBrk="0" latinLnBrk="0">
              <a:lnSpc>
                <a:spcPct val="100000"/>
              </a:lnSpc>
              <a:buClr>
                <a:srgbClr val="002B62"/>
              </a:buClr>
              <a:buSzTx/>
              <a:tabLst/>
            </a:pPr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レベル</a:t>
            </a:r>
          </a:p>
          <a:p>
            <a:pPr marR="0" lvl="3" defTabSz="914400" eaLnBrk="0" latinLnBrk="0">
              <a:lnSpc>
                <a:spcPct val="100000"/>
              </a:lnSpc>
              <a:buClr>
                <a:srgbClr val="002B62"/>
              </a:buClr>
              <a:buSzTx/>
              <a:tabLst/>
            </a:pPr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26247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image" Target="../media/image24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image" Target="../media/image2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image" Target="../media/image19.jpeg"/><Relationship Id="rId30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oter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6549391"/>
            <a:ext cx="9143999" cy="308609"/>
          </a:xfrm>
          <a:prstGeom prst="rect">
            <a:avLst/>
          </a:prstGeom>
        </p:spPr>
      </p:pic>
      <p:sp>
        <p:nvSpPr>
          <p:cNvPr id="2" name="タイトル プレースホルダー"/>
          <p:cNvSpPr>
            <a:spLocks noGrp="1"/>
          </p:cNvSpPr>
          <p:nvPr>
            <p:ph type="title"/>
          </p:nvPr>
        </p:nvSpPr>
        <p:spPr bwMode="gray">
          <a:xfrm>
            <a:off x="179387" y="108000"/>
            <a:ext cx="8785225" cy="468000"/>
          </a:xfrm>
          <a:prstGeom prst="rect">
            <a:avLst/>
          </a:prstGeom>
        </p:spPr>
        <p:txBody>
          <a:bodyPr vert="horz" lIns="91440" tIns="36000" rIns="91440" bIns="0" rtlCol="0" anchor="ctr">
            <a:noAutofit/>
          </a:bodyPr>
          <a:lstStyle/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テキスト プレースホルダー"/>
          <p:cNvSpPr>
            <a:spLocks noGrp="1"/>
          </p:cNvSpPr>
          <p:nvPr>
            <p:ph type="body" idx="1"/>
          </p:nvPr>
        </p:nvSpPr>
        <p:spPr bwMode="gray">
          <a:xfrm>
            <a:off x="179387" y="836614"/>
            <a:ext cx="8785226" cy="561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 smtClean="0"/>
              <a:t>Heading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Sub Heading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Sub Heading 2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Sub </a:t>
            </a:r>
            <a:r>
              <a:rPr kumimoji="1" lang="en-US" altLang="ja-JP" dirty="0" err="1" smtClean="0"/>
              <a:t>Sub</a:t>
            </a:r>
            <a:r>
              <a:rPr kumimoji="1" lang="en-US" altLang="ja-JP" dirty="0" smtClean="0"/>
              <a:t> Heading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27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802" r:id="rId19"/>
    <p:sldLayoutId id="2147483804" r:id="rId20"/>
    <p:sldLayoutId id="2147483805" r:id="rId2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 b="0">
          <a:solidFill>
            <a:schemeClr val="tx1"/>
          </a:solidFill>
          <a:latin typeface="Open Sans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GP創英角ｺﾞｼｯｸUB" pitchFamily="50" charset="-128"/>
          <a:ea typeface="ＭＳ Ｐゴシック" charset="-128"/>
        </a:defRPr>
      </a:lvl9pPr>
    </p:titleStyle>
    <p:bodyStyle>
      <a:lvl1pPr marL="180000" indent="-180000" algn="l" rtl="0" eaLnBrk="1" fontAlgn="base" hangingPunct="1">
        <a:spcBef>
          <a:spcPts val="5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▌"/>
        <a:defRPr kumimoji="1" sz="2000" b="0">
          <a:solidFill>
            <a:schemeClr val="tx1"/>
          </a:solidFill>
          <a:latin typeface="Open Sans"/>
          <a:ea typeface="+mn-ea"/>
          <a:cs typeface="+mn-cs"/>
        </a:defRPr>
      </a:lvl1pPr>
      <a:lvl2pPr marL="360000" indent="-180000" algn="l" rtl="0" eaLnBrk="1" fontAlgn="base" hangingPunct="1">
        <a:spcBef>
          <a:spcPts val="500"/>
        </a:spcBef>
        <a:spcAft>
          <a:spcPct val="0"/>
        </a:spcAft>
        <a:buClr>
          <a:schemeClr val="accent6"/>
        </a:buClr>
        <a:buFont typeface="Wingdings" pitchFamily="2" charset="2"/>
        <a:buChar char="l"/>
        <a:defRPr kumimoji="1" sz="1600" b="0">
          <a:solidFill>
            <a:schemeClr val="tx1"/>
          </a:solidFill>
          <a:latin typeface="Open Sans"/>
          <a:ea typeface="+mn-ea"/>
        </a:defRPr>
      </a:lvl2pPr>
      <a:lvl3pPr marL="468000" indent="-108000" algn="l" rtl="0" eaLnBrk="1" fontAlgn="base" hangingPunct="1">
        <a:spcBef>
          <a:spcPts val="5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•"/>
        <a:defRPr kumimoji="1" sz="1400" b="0">
          <a:solidFill>
            <a:schemeClr val="tx1"/>
          </a:solidFill>
          <a:latin typeface="Open Sans"/>
          <a:ea typeface="+mn-ea"/>
        </a:defRPr>
      </a:lvl3pPr>
      <a:lvl4pPr marL="576000" indent="-108000" algn="l" rtl="0" eaLnBrk="1" fontAlgn="base" hangingPunct="1">
        <a:spcBef>
          <a:spcPts val="500"/>
        </a:spcBef>
        <a:spcAft>
          <a:spcPct val="0"/>
        </a:spcAft>
        <a:buClr>
          <a:schemeClr val="accent6"/>
        </a:buClr>
        <a:buFont typeface="Tahoma" pitchFamily="34" charset="0"/>
        <a:buChar char="–"/>
        <a:defRPr kumimoji="1" sz="1200" b="0" baseline="0">
          <a:solidFill>
            <a:schemeClr val="tx1"/>
          </a:solidFill>
          <a:latin typeface="Open Sans"/>
          <a:ea typeface="+mn-ea"/>
        </a:defRPr>
      </a:lvl4pPr>
      <a:lvl5pPr marL="735013" indent="-157163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≫"/>
        <a:defRPr kumimoji="1" sz="1200" b="1">
          <a:solidFill>
            <a:schemeClr val="tx1"/>
          </a:solidFill>
          <a:latin typeface="+mj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≫"/>
        <a:defRPr kumimoji="1"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≫"/>
        <a:defRPr kumimoji="1"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≫"/>
        <a:defRPr kumimoji="1"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≫"/>
        <a:defRPr kumimoji="1"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995" y="-104107"/>
            <a:ext cx="8392027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995" y="1431760"/>
            <a:ext cx="8392027" cy="474520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7460" y="6356352"/>
            <a:ext cx="406146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Helvetica Neue"/>
              </a:defRPr>
            </a:lvl1pPr>
          </a:lstStyle>
          <a:p>
            <a:pPr defTabSz="914377"/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2015 dvsAnalytics, Inc.  All Rights Reserved. – Company Proprietary and Confidential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2231" y="8289"/>
            <a:ext cx="41188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>
                <a:solidFill>
                  <a:schemeClr val="bg1">
                    <a:lumMod val="95000"/>
                  </a:schemeClr>
                </a:solidFill>
                <a:latin typeface="Helvetica Neue"/>
              </a:defRPr>
            </a:lvl1pPr>
          </a:lstStyle>
          <a:p>
            <a:pPr defTabSz="914377"/>
            <a:fld id="{9A0C4912-13E1-471B-89F0-410794612E2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6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marL="457189" indent="-457189" algn="l" defTabSz="457189" rtl="0" eaLnBrk="1" latinLnBrk="0" hangingPunct="1">
        <a:lnSpc>
          <a:spcPct val="90000"/>
        </a:lnSpc>
        <a:spcBef>
          <a:spcPct val="0"/>
        </a:spcBef>
        <a:buNone/>
        <a:defRPr lang="en-US" sz="3600" kern="1200" dirty="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 Neue"/>
          <a:ea typeface="+mj-ea"/>
          <a:cs typeface="+mj-cs"/>
        </a:defRPr>
      </a:lvl1pPr>
    </p:titleStyle>
    <p:bodyStyle>
      <a:lvl1pPr marL="457189" indent="-457189" algn="l" defTabSz="914377" rtl="0" eaLnBrk="1" latinLnBrk="0" hangingPunct="1">
        <a:lnSpc>
          <a:spcPct val="90000"/>
        </a:lnSpc>
        <a:spcBef>
          <a:spcPts val="1000"/>
        </a:spcBef>
        <a:buSzPct val="85000"/>
        <a:buFontTx/>
        <a:buBlip>
          <a:blip r:embed="rId28"/>
        </a:buBlip>
        <a:defRPr sz="3200" kern="1200">
          <a:solidFill>
            <a:schemeClr val="tx1"/>
          </a:solidFill>
          <a:latin typeface="Helvetica Neue"/>
          <a:ea typeface="+mn-ea"/>
          <a:cs typeface="+mn-cs"/>
        </a:defRPr>
      </a:lvl1pPr>
      <a:lvl2pPr marL="914377" indent="-457189" algn="l" defTabSz="914377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29"/>
        </a:buBlip>
        <a:defRPr sz="2800" kern="1200">
          <a:solidFill>
            <a:schemeClr val="tx1"/>
          </a:solidFill>
          <a:latin typeface="Helvetica Neue"/>
          <a:ea typeface="+mn-ea"/>
          <a:cs typeface="+mn-cs"/>
        </a:defRPr>
      </a:lvl2pPr>
      <a:lvl3pPr marL="1371566" indent="-457189" algn="l" defTabSz="914377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30"/>
        </a:buBlip>
        <a:defRPr sz="2400" kern="1200">
          <a:solidFill>
            <a:schemeClr val="tx1"/>
          </a:solidFill>
          <a:latin typeface="Helvetica Neue"/>
          <a:ea typeface="+mn-ea"/>
          <a:cs typeface="+mn-cs"/>
        </a:defRPr>
      </a:lvl3pPr>
      <a:lvl4pPr marL="1828754" indent="-457189" algn="l" defTabSz="914377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31"/>
        </a:buBlip>
        <a:defRPr sz="2000" kern="1200">
          <a:solidFill>
            <a:schemeClr val="tx1"/>
          </a:solidFill>
          <a:latin typeface="Helvetica Neue"/>
          <a:ea typeface="+mn-ea"/>
          <a:cs typeface="+mn-cs"/>
        </a:defRPr>
      </a:lvl4pPr>
      <a:lvl5pPr marL="2285943" indent="-457189" algn="l" defTabSz="914377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32"/>
        </a:buBlip>
        <a:defRPr sz="1900" kern="1200">
          <a:solidFill>
            <a:schemeClr val="tx1"/>
          </a:solidFill>
          <a:latin typeface="Helvetica Neue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8">
          <p15:clr>
            <a:srgbClr val="F26B43"/>
          </p15:clr>
        </p15:guide>
        <p15:guide id="2" pos="384">
          <p15:clr>
            <a:srgbClr val="F26B43"/>
          </p15:clr>
        </p15:guide>
        <p15:guide id="3" orient="horz" pos="696">
          <p15:clr>
            <a:srgbClr val="F26B43"/>
          </p15:clr>
        </p15:guide>
        <p15:guide id="4" pos="60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58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6.png"/><Relationship Id="rId5" Type="http://schemas.openxmlformats.org/officeDocument/2006/relationships/image" Target="../media/image46.png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3105369"/>
            <a:ext cx="8784000" cy="528794"/>
          </a:xfrm>
        </p:spPr>
        <p:txBody>
          <a:bodyPr/>
          <a:lstStyle/>
          <a:p>
            <a:r>
              <a:rPr lang="en-US" dirty="0" smtClean="0">
                <a:solidFill>
                  <a:srgbClr val="002B62"/>
                </a:solidFill>
              </a:rPr>
              <a:t>UCE</a:t>
            </a:r>
            <a:r>
              <a:rPr lang="en-US" dirty="0" smtClean="0"/>
              <a:t> Contact Center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74636" y="1355837"/>
            <a:ext cx="2286000" cy="2286000"/>
            <a:chOff x="6211594" y="3909846"/>
            <a:chExt cx="2286000" cy="2286000"/>
          </a:xfrm>
        </p:grpSpPr>
        <p:sp>
          <p:nvSpPr>
            <p:cNvPr id="5" name="Oval 4"/>
            <p:cNvSpPr/>
            <p:nvPr/>
          </p:nvSpPr>
          <p:spPr bwMode="auto">
            <a:xfrm>
              <a:off x="6211594" y="3909846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en-US" b="1" dirty="0">
                <a:latin typeface="+mj-ea"/>
                <a:ea typeface="+mj-ea"/>
              </a:endParaRPr>
            </a:p>
          </p:txBody>
        </p:sp>
        <p:pic>
          <p:nvPicPr>
            <p:cNvPr id="4" name="Picture 3" descr="UC Contact Center Wheel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74676" y="3972910"/>
              <a:ext cx="2120462" cy="21576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Interactions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463229" y="3051787"/>
            <a:ext cx="2037737" cy="584775"/>
          </a:xfrm>
          <a:prstGeom prst="rect">
            <a:avLst/>
          </a:prstGeom>
          <a:solidFill>
            <a:srgbClr val="E46C0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UC/Agent Desktop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Presence/Stats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463229" y="4135920"/>
            <a:ext cx="1994264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Multimedia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Email &amp; Web Chat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740841" y="4076604"/>
            <a:ext cx="19014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Emails – Answer &amp; Track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740841" y="4229004"/>
            <a:ext cx="20088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Web Chats – Chat Phrases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40841" y="4381404"/>
            <a:ext cx="233910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CRM Lite–View All Transactions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40841" y="4533804"/>
            <a:ext cx="232788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Phone Notes – Document Conv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5208" r="14275" b="7292"/>
          <a:stretch>
            <a:fillRect/>
          </a:stretch>
        </p:blipFill>
        <p:spPr bwMode="auto">
          <a:xfrm>
            <a:off x="5444417" y="2866037"/>
            <a:ext cx="883592" cy="11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69" y="4132201"/>
            <a:ext cx="1931417" cy="57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" name="Picture 2"/>
          <p:cNvPicPr preferRelativeResize="0">
            <a:picLocks noChangeArrowheads="1"/>
          </p:cNvPicPr>
          <p:nvPr/>
        </p:nvPicPr>
        <p:blipFill rotWithShape="1">
          <a:blip r:embed="rId5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833" y="1808886"/>
            <a:ext cx="1556353" cy="8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" name="TextBox 103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37040" y="209639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0402" y="314788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0236" y="425303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799259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799259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799259" y="1150896"/>
            <a:ext cx="250421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Call Recover-Agent Can’t Answer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799259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12" name="Arc 111"/>
          <p:cNvSpPr/>
          <p:nvPr/>
        </p:nvSpPr>
        <p:spPr bwMode="auto">
          <a:xfrm rot="16372745">
            <a:off x="946662" y="1217893"/>
            <a:ext cx="1034374" cy="94567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3" name="Arc 112"/>
          <p:cNvSpPr/>
          <p:nvPr/>
        </p:nvSpPr>
        <p:spPr bwMode="auto">
          <a:xfrm rot="16372745">
            <a:off x="1006456" y="2283993"/>
            <a:ext cx="1007766" cy="948161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C0000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4" name="Arc 113"/>
          <p:cNvSpPr/>
          <p:nvPr/>
        </p:nvSpPr>
        <p:spPr bwMode="auto">
          <a:xfrm rot="5400000">
            <a:off x="2834208" y="3286224"/>
            <a:ext cx="1157905" cy="1250878"/>
          </a:xfrm>
          <a:prstGeom prst="arc">
            <a:avLst>
              <a:gd name="adj1" fmla="val 11324473"/>
              <a:gd name="adj2" fmla="val 21416216"/>
            </a:avLst>
          </a:prstGeom>
          <a:noFill/>
          <a:ln w="38100">
            <a:solidFill>
              <a:srgbClr val="00B05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5" name="Arc 114"/>
          <p:cNvSpPr/>
          <p:nvPr/>
        </p:nvSpPr>
        <p:spPr bwMode="auto">
          <a:xfrm rot="16597873">
            <a:off x="469339" y="1146721"/>
            <a:ext cx="2188477" cy="221035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6" name="Arc 115"/>
          <p:cNvSpPr/>
          <p:nvPr/>
        </p:nvSpPr>
        <p:spPr bwMode="auto">
          <a:xfrm rot="16200000">
            <a:off x="-215019" y="1712255"/>
            <a:ext cx="3222932" cy="2115370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463229" y="1967654"/>
            <a:ext cx="349268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Interactive Voice Response (IVR)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Play Announcements to Callers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823304" y="2961288"/>
            <a:ext cx="1795684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Agent &amp; Split Statistics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823304" y="3133439"/>
            <a:ext cx="95571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Screen Pop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823304" y="3321497"/>
            <a:ext cx="973343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Call Control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23304" y="3509554"/>
            <a:ext cx="193835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Instant Message w/SME’s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817006" y="3681322"/>
            <a:ext cx="1409360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Assist other Splits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64639" y="1758116"/>
            <a:ext cx="166904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ETA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64639" y="1929760"/>
            <a:ext cx="137730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Position in Queue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64639" y="2108536"/>
            <a:ext cx="186140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Custom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4639" y="2278520"/>
            <a:ext cx="129715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Callback options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64639" y="2456070"/>
            <a:ext cx="134043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After Call Survey</a:t>
            </a:r>
            <a:endParaRPr lang="en-US" sz="11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1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UCE - Multi-media (Web Chat, Email, Web Callback)</a:t>
            </a:r>
            <a:endParaRPr lang="en-US" dirty="0" smtClean="0">
              <a:effectLst/>
            </a:endParaRPr>
          </a:p>
        </p:txBody>
      </p:sp>
      <p:pic>
        <p:nvPicPr>
          <p:cNvPr id="16" name="Content Placeholder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33154" b="26324"/>
          <a:stretch>
            <a:fillRect/>
          </a:stretch>
        </p:blipFill>
        <p:spPr>
          <a:xfrm>
            <a:off x="6973888" y="5635384"/>
            <a:ext cx="2170112" cy="838200"/>
          </a:xfrm>
          <a:prstGeom prst="rect">
            <a:avLst/>
          </a:prstGeom>
          <a:ln w="38100">
            <a:solidFill>
              <a:srgbClr val="99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114300" y="1030705"/>
            <a:ext cx="8915400" cy="5295734"/>
          </a:xfrm>
          <a:prstGeom prst="rect">
            <a:avLst/>
          </a:prstGeom>
          <a:solidFill>
            <a:srgbClr val="009900"/>
          </a:solidFill>
          <a:ln>
            <a:solidFill>
              <a:srgbClr val="92D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2834" y="2072832"/>
            <a:ext cx="8686800" cy="384048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068" y="2161217"/>
            <a:ext cx="5193798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Email &amp; </a:t>
            </a:r>
            <a:r>
              <a:rPr lang="en-US" sz="2000" dirty="0" smtClean="0">
                <a:solidFill>
                  <a:prstClr val="black"/>
                </a:solidFill>
              </a:rPr>
              <a:t>Web Chat </a:t>
            </a:r>
            <a:r>
              <a:rPr lang="en-US" sz="2000" dirty="0">
                <a:solidFill>
                  <a:prstClr val="black"/>
                </a:solidFill>
              </a:rPr>
              <a:t>Features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Skills based routing via ACD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Auto Suggest &amp; Response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Email Grouping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Spell </a:t>
            </a:r>
            <a:r>
              <a:rPr lang="en-US" dirty="0">
                <a:solidFill>
                  <a:prstClr val="black"/>
                </a:solidFill>
              </a:rPr>
              <a:t>Check – Required/Optional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Up to 4 simultaneous chat sessions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Push web pages to customers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Monitor chats in real-time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Built-in </a:t>
            </a:r>
            <a:r>
              <a:rPr lang="en-US" dirty="0">
                <a:solidFill>
                  <a:prstClr val="black"/>
                </a:solidFill>
              </a:rPr>
              <a:t>Contact </a:t>
            </a:r>
            <a:r>
              <a:rPr lang="en-US" dirty="0" smtClean="0">
                <a:solidFill>
                  <a:prstClr val="black"/>
                </a:solidFill>
              </a:rPr>
              <a:t>History</a:t>
            </a:r>
          </a:p>
          <a:p>
            <a:pPr marL="914400" lvl="3" indent="-457200" defTabSz="4572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Drill-down Reporting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Arc 24"/>
          <p:cNvSpPr/>
          <p:nvPr/>
        </p:nvSpPr>
        <p:spPr bwMode="auto">
          <a:xfrm rot="15567023">
            <a:off x="5525815" y="2669113"/>
            <a:ext cx="762000" cy="713375"/>
          </a:xfrm>
          <a:prstGeom prst="arc">
            <a:avLst/>
          </a:prstGeom>
          <a:solidFill>
            <a:schemeClr val="bg1"/>
          </a:solidFill>
          <a:ln w="76200" cap="flat" cmpd="sng" algn="ctr">
            <a:solidFill>
              <a:srgbClr val="002060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4444" t="47816" r="25556" b="25517"/>
          <a:stretch>
            <a:fillRect/>
          </a:stretch>
        </p:blipFill>
        <p:spPr bwMode="auto">
          <a:xfrm>
            <a:off x="5429250" y="3222400"/>
            <a:ext cx="3429000" cy="184150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7" name="Group 7"/>
          <p:cNvGrpSpPr/>
          <p:nvPr/>
        </p:nvGrpSpPr>
        <p:grpSpPr>
          <a:xfrm>
            <a:off x="4333875" y="4604036"/>
            <a:ext cx="2667000" cy="1783080"/>
            <a:chOff x="609600" y="2057400"/>
            <a:chExt cx="4267200" cy="2971800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83505" t="24192" b="14227"/>
            <a:stretch>
              <a:fillRect/>
            </a:stretch>
          </p:blipFill>
          <p:spPr bwMode="auto">
            <a:xfrm>
              <a:off x="3657600" y="2057400"/>
              <a:ext cx="1219200" cy="2844800"/>
            </a:xfrm>
            <a:prstGeom prst="rect">
              <a:avLst/>
            </a:prstGeom>
            <a:ln w="38100" cap="sq">
              <a:solidFill>
                <a:srgbClr val="9999F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21443" r="56701" b="14227"/>
            <a:stretch>
              <a:fillRect/>
            </a:stretch>
          </p:blipFill>
          <p:spPr bwMode="auto">
            <a:xfrm>
              <a:off x="609600" y="2057400"/>
              <a:ext cx="3200400" cy="2971800"/>
            </a:xfrm>
            <a:prstGeom prst="rect">
              <a:avLst/>
            </a:prstGeom>
            <a:ln w="38100" cap="sq">
              <a:solidFill>
                <a:srgbClr val="9999F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0" name="TextBox 29"/>
          <p:cNvSpPr txBox="1"/>
          <p:nvPr/>
        </p:nvSpPr>
        <p:spPr>
          <a:xfrm>
            <a:off x="5410200" y="4743626"/>
            <a:ext cx="3429000" cy="5107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1" tIns="45711" rIns="91421" bIns="45711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white"/>
                </a:solidFill>
              </a:rPr>
              <a:t>Drill down on reports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36975" y="2206384"/>
            <a:ext cx="3076575" cy="78317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1" tIns="45711" rIns="91421" bIns="45711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</a:rPr>
              <a:t>Manage Phone Calls, Emails &amp; Chats</a:t>
            </a:r>
          </a:p>
        </p:txBody>
      </p:sp>
      <p:grpSp>
        <p:nvGrpSpPr>
          <p:cNvPr id="32" name="Group 20"/>
          <p:cNvGrpSpPr/>
          <p:nvPr/>
        </p:nvGrpSpPr>
        <p:grpSpPr>
          <a:xfrm>
            <a:off x="119702" y="782678"/>
            <a:ext cx="8915400" cy="1371600"/>
            <a:chOff x="133350" y="4733558"/>
            <a:chExt cx="8915400" cy="1371600"/>
          </a:xfrm>
        </p:grpSpPr>
        <p:grpSp>
          <p:nvGrpSpPr>
            <p:cNvPr id="33" name="Group 10"/>
            <p:cNvGrpSpPr/>
            <p:nvPr/>
          </p:nvGrpSpPr>
          <p:grpSpPr>
            <a:xfrm>
              <a:off x="133350" y="4733558"/>
              <a:ext cx="8915400" cy="1371600"/>
              <a:chOff x="858212" y="2362200"/>
              <a:chExt cx="8057188" cy="1685558"/>
            </a:xfrm>
          </p:grpSpPr>
          <p:sp>
            <p:nvSpPr>
              <p:cNvPr id="35" name="Freeform 7"/>
              <p:cNvSpPr>
                <a:spLocks noEditPoints="1"/>
              </p:cNvSpPr>
              <p:nvPr/>
            </p:nvSpPr>
            <p:spPr bwMode="auto">
              <a:xfrm>
                <a:off x="858212" y="2362200"/>
                <a:ext cx="8057188" cy="1685558"/>
              </a:xfrm>
              <a:custGeom>
                <a:avLst/>
                <a:gdLst>
                  <a:gd name="T0" fmla="*/ 1744663 w 1888"/>
                  <a:gd name="T1" fmla="*/ 298450 h 1250"/>
                  <a:gd name="T2" fmla="*/ 1744663 w 1888"/>
                  <a:gd name="T3" fmla="*/ 234950 h 1250"/>
                  <a:gd name="T4" fmla="*/ 1506537 w 1888"/>
                  <a:gd name="T5" fmla="*/ 0 h 1250"/>
                  <a:gd name="T6" fmla="*/ 1271588 w 1888"/>
                  <a:gd name="T7" fmla="*/ 234950 h 1250"/>
                  <a:gd name="T8" fmla="*/ 1271588 w 1888"/>
                  <a:gd name="T9" fmla="*/ 298450 h 1250"/>
                  <a:gd name="T10" fmla="*/ 0 w 1888"/>
                  <a:gd name="T11" fmla="*/ 298450 h 1250"/>
                  <a:gd name="T12" fmla="*/ 0 w 1888"/>
                  <a:gd name="T13" fmla="*/ 1984375 h 1250"/>
                  <a:gd name="T14" fmla="*/ 2997200 w 1888"/>
                  <a:gd name="T15" fmla="*/ 1984375 h 1250"/>
                  <a:gd name="T16" fmla="*/ 2997200 w 1888"/>
                  <a:gd name="T17" fmla="*/ 298450 h 1250"/>
                  <a:gd name="T18" fmla="*/ 1744663 w 1888"/>
                  <a:gd name="T19" fmla="*/ 298450 h 1250"/>
                  <a:gd name="T20" fmla="*/ 1506537 w 1888"/>
                  <a:gd name="T21" fmla="*/ 201612 h 1250"/>
                  <a:gd name="T22" fmla="*/ 1606550 w 1888"/>
                  <a:gd name="T23" fmla="*/ 298450 h 1250"/>
                  <a:gd name="T24" fmla="*/ 1409700 w 1888"/>
                  <a:gd name="T25" fmla="*/ 298450 h 1250"/>
                  <a:gd name="T26" fmla="*/ 1506537 w 1888"/>
                  <a:gd name="T27" fmla="*/ 201612 h 1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88"/>
                  <a:gd name="T43" fmla="*/ 0 h 1250"/>
                  <a:gd name="T44" fmla="*/ 1888 w 1888"/>
                  <a:gd name="T45" fmla="*/ 1250 h 125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88" h="1250">
                    <a:moveTo>
                      <a:pt x="1099" y="188"/>
                    </a:moveTo>
                    <a:lnTo>
                      <a:pt x="1099" y="148"/>
                    </a:lnTo>
                    <a:lnTo>
                      <a:pt x="949" y="0"/>
                    </a:lnTo>
                    <a:lnTo>
                      <a:pt x="801" y="148"/>
                    </a:lnTo>
                    <a:lnTo>
                      <a:pt x="801" y="188"/>
                    </a:lnTo>
                    <a:lnTo>
                      <a:pt x="0" y="188"/>
                    </a:lnTo>
                    <a:lnTo>
                      <a:pt x="0" y="1250"/>
                    </a:lnTo>
                    <a:lnTo>
                      <a:pt x="1888" y="1250"/>
                    </a:lnTo>
                    <a:lnTo>
                      <a:pt x="1888" y="188"/>
                    </a:lnTo>
                    <a:lnTo>
                      <a:pt x="1099" y="188"/>
                    </a:lnTo>
                    <a:close/>
                    <a:moveTo>
                      <a:pt x="949" y="127"/>
                    </a:moveTo>
                    <a:lnTo>
                      <a:pt x="1012" y="188"/>
                    </a:lnTo>
                    <a:lnTo>
                      <a:pt x="888" y="188"/>
                    </a:lnTo>
                    <a:lnTo>
                      <a:pt x="949" y="12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12"/>
              <p:cNvSpPr/>
              <p:nvPr/>
            </p:nvSpPr>
            <p:spPr>
              <a:xfrm>
                <a:off x="934411" y="2667000"/>
                <a:ext cx="7904789" cy="381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81000"/>
                    </a:schemeClr>
                  </a:gs>
                  <a:gs pos="50000">
                    <a:schemeClr val="bg1">
                      <a:lumMod val="85000"/>
                      <a:alpha val="35000"/>
                    </a:schemeClr>
                  </a:gs>
                  <a:gs pos="100000">
                    <a:schemeClr val="bg1">
                      <a:lumMod val="95000"/>
                      <a:alpha val="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6404" y="5181600"/>
              <a:ext cx="86289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UCE Multimedia (</a:t>
              </a:r>
              <a:r>
                <a:rPr lang="en-US" sz="2400" b="1" dirty="0" err="1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Contact</a:t>
              </a:r>
              <a:r>
                <a:rPr lang="en-US" sz="2400" b="1" i="1" dirty="0" err="1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WorX</a:t>
              </a:r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)</a:t>
              </a:r>
              <a:endParaRPr lang="en-US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 defTabSz="457200"/>
              <a:r>
                <a:rPr lang="en-US" sz="20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Web Chat &amp; Email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696200" y="987184"/>
            <a:ext cx="1371600" cy="1188720"/>
            <a:chOff x="3429000" y="685800"/>
            <a:chExt cx="5715000" cy="5715000"/>
          </a:xfrm>
        </p:grpSpPr>
        <p:sp>
          <p:nvSpPr>
            <p:cNvPr id="38" name="Pentagon 37"/>
            <p:cNvSpPr/>
            <p:nvPr/>
          </p:nvSpPr>
          <p:spPr>
            <a:xfrm rot="16200000">
              <a:off x="4358640" y="1844040"/>
              <a:ext cx="3931920" cy="3505200"/>
            </a:xfrm>
            <a:prstGeom prst="homePlate">
              <a:avLst>
                <a:gd name="adj" fmla="val 389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Email Icon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9000" y="685800"/>
              <a:ext cx="5715000" cy="5715000"/>
            </a:xfrm>
            <a:prstGeom prst="rect">
              <a:avLst/>
            </a:prstGeom>
          </p:spPr>
        </p:pic>
      </p:grpSp>
      <p:grpSp>
        <p:nvGrpSpPr>
          <p:cNvPr id="40" name="Group 42"/>
          <p:cNvGrpSpPr/>
          <p:nvPr/>
        </p:nvGrpSpPr>
        <p:grpSpPr>
          <a:xfrm>
            <a:off x="166048" y="1077032"/>
            <a:ext cx="1524000" cy="1270930"/>
            <a:chOff x="166048" y="1309048"/>
            <a:chExt cx="1524000" cy="1270930"/>
          </a:xfrm>
        </p:grpSpPr>
        <p:pic>
          <p:nvPicPr>
            <p:cNvPr id="41" name="Picture 40" descr="Web Cha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048" y="1309048"/>
              <a:ext cx="1367092" cy="127093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23248" y="1635456"/>
              <a:ext cx="1066800" cy="4572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itchFamily="34" charset="0"/>
                  <a:ea typeface="Open Sans" pitchFamily="34" charset="0"/>
                  <a:cs typeface="NettoOT-Bold" pitchFamily="34" charset="0"/>
                </a:rPr>
                <a:t>CHAT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9696" y="1371600"/>
              <a:ext cx="1066800" cy="4572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itchFamily="34" charset="0"/>
                  <a:ea typeface="Open Sans" pitchFamily="34" charset="0"/>
                  <a:cs typeface="NettoOT-Bold" pitchFamily="34" charset="0"/>
                </a:rPr>
                <a:t>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Interactions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1463229" y="3051787"/>
            <a:ext cx="2037737" cy="584775"/>
          </a:xfrm>
          <a:prstGeom prst="rect">
            <a:avLst/>
          </a:prstGeom>
          <a:solidFill>
            <a:srgbClr val="E46C0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UC/Agent Desktop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Presence/Stats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463229" y="4135920"/>
            <a:ext cx="1994264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Multimedia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Email &amp; Web Chat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740841" y="4076604"/>
            <a:ext cx="19014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Emails – Answer &amp; Track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40841" y="4229004"/>
            <a:ext cx="20088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Web Chats – Chat Phrases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740841" y="4381404"/>
            <a:ext cx="233910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CRM Lite–View All Transactions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740841" y="4533804"/>
            <a:ext cx="232788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Phone Notes – Document Conv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873499" y="1924748"/>
            <a:ext cx="166904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ETA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873499" y="2096392"/>
            <a:ext cx="137730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Position in Queue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873499" y="2248792"/>
            <a:ext cx="186140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Custom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873499" y="2401192"/>
            <a:ext cx="129715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Callback options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715399" y="5177294"/>
            <a:ext cx="229582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Call Stats– ASA/LWC/Abandon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715399" y="5329694"/>
            <a:ext cx="2185214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Agent Status – States &amp; Calls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715399" y="5482094"/>
            <a:ext cx="231826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Calls in Queue– Track Progress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715399" y="5634494"/>
            <a:ext cx="2329484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Reporting – On-demand/Sched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463229" y="5220052"/>
            <a:ext cx="2439065" cy="83099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Supervisor Dashboard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Real-time Windows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Historical Reporting</a:t>
            </a:r>
          </a:p>
        </p:txBody>
      </p:sp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5208" r="14275" b="7292"/>
          <a:stretch>
            <a:fillRect/>
          </a:stretch>
        </p:blipFill>
        <p:spPr bwMode="auto">
          <a:xfrm>
            <a:off x="5444417" y="2866037"/>
            <a:ext cx="883592" cy="11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69" y="4132201"/>
            <a:ext cx="1931417" cy="57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" name="Picture 2"/>
          <p:cNvPicPr preferRelativeResize="0">
            <a:picLocks noChangeArrowheads="1"/>
          </p:cNvPicPr>
          <p:nvPr/>
        </p:nvPicPr>
        <p:blipFill rotWithShape="1">
          <a:blip r:embed="rId5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833" y="1808886"/>
            <a:ext cx="1556353" cy="8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492" y="4875368"/>
            <a:ext cx="2301414" cy="13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767" y="5406638"/>
            <a:ext cx="1992419" cy="113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0" name="TextBox 139"/>
          <p:cNvSpPr txBox="1"/>
          <p:nvPr/>
        </p:nvSpPr>
        <p:spPr>
          <a:xfrm>
            <a:off x="41866" y="5438904"/>
            <a:ext cx="13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Supervisor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37040" y="209639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10402" y="314788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0236" y="425303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799259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799259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799259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48" name="Arc 147"/>
          <p:cNvSpPr/>
          <p:nvPr/>
        </p:nvSpPr>
        <p:spPr bwMode="auto">
          <a:xfrm rot="16372745">
            <a:off x="946662" y="1217893"/>
            <a:ext cx="1034374" cy="94567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9" name="Arc 148"/>
          <p:cNvSpPr/>
          <p:nvPr/>
        </p:nvSpPr>
        <p:spPr bwMode="auto">
          <a:xfrm rot="16372745">
            <a:off x="1006456" y="2283993"/>
            <a:ext cx="1007766" cy="948161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C0000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0" name="Arc 149"/>
          <p:cNvSpPr/>
          <p:nvPr/>
        </p:nvSpPr>
        <p:spPr bwMode="auto">
          <a:xfrm rot="5400000">
            <a:off x="2834208" y="3286224"/>
            <a:ext cx="1157905" cy="1250878"/>
          </a:xfrm>
          <a:prstGeom prst="arc">
            <a:avLst>
              <a:gd name="adj1" fmla="val 11324473"/>
              <a:gd name="adj2" fmla="val 21416216"/>
            </a:avLst>
          </a:prstGeom>
          <a:noFill/>
          <a:ln w="38100">
            <a:solidFill>
              <a:srgbClr val="00B05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1" name="Arc 150"/>
          <p:cNvSpPr/>
          <p:nvPr/>
        </p:nvSpPr>
        <p:spPr bwMode="auto">
          <a:xfrm rot="16597873">
            <a:off x="469339" y="1146721"/>
            <a:ext cx="2188477" cy="221035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2" name="Arc 151"/>
          <p:cNvSpPr/>
          <p:nvPr/>
        </p:nvSpPr>
        <p:spPr bwMode="auto">
          <a:xfrm rot="16200000">
            <a:off x="-215019" y="1712255"/>
            <a:ext cx="3222932" cy="2115370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3" name="Arc 152"/>
          <p:cNvSpPr/>
          <p:nvPr/>
        </p:nvSpPr>
        <p:spPr bwMode="auto">
          <a:xfrm rot="5400000">
            <a:off x="1467935" y="1811655"/>
            <a:ext cx="4712704" cy="2924175"/>
          </a:xfrm>
          <a:prstGeom prst="arc">
            <a:avLst>
              <a:gd name="adj1" fmla="val 11915341"/>
              <a:gd name="adj2" fmla="val 21468124"/>
            </a:avLst>
          </a:prstGeom>
          <a:noFill/>
          <a:ln w="38100">
            <a:solidFill>
              <a:srgbClr val="0070C0"/>
            </a:solidFill>
            <a:prstDash val="sysDot"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4" name="Arc 153"/>
          <p:cNvSpPr/>
          <p:nvPr/>
        </p:nvSpPr>
        <p:spPr bwMode="auto">
          <a:xfrm rot="5400000">
            <a:off x="1258372" y="1843407"/>
            <a:ext cx="4514975" cy="3549308"/>
          </a:xfrm>
          <a:prstGeom prst="arc">
            <a:avLst>
              <a:gd name="adj1" fmla="val 13375458"/>
              <a:gd name="adj2" fmla="val 21009911"/>
            </a:avLst>
          </a:prstGeom>
          <a:noFill/>
          <a:ln w="38100">
            <a:solidFill>
              <a:srgbClr val="C00000"/>
            </a:solidFill>
            <a:prstDash val="sysDot"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5" name="Arc 154"/>
          <p:cNvSpPr/>
          <p:nvPr/>
        </p:nvSpPr>
        <p:spPr bwMode="auto">
          <a:xfrm rot="16372745">
            <a:off x="512583" y="3188779"/>
            <a:ext cx="2209697" cy="2563041"/>
          </a:xfrm>
          <a:prstGeom prst="arc">
            <a:avLst>
              <a:gd name="adj1" fmla="val 11046157"/>
              <a:gd name="adj2" fmla="val 20478339"/>
            </a:avLst>
          </a:prstGeom>
          <a:noFill/>
          <a:ln w="38100">
            <a:solidFill>
              <a:srgbClr val="E46C0A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463229" y="1967654"/>
            <a:ext cx="349268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Interactive Voice Response (IVR)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Play Announcements to Callers</a:t>
            </a:r>
          </a:p>
        </p:txBody>
      </p:sp>
      <p:sp>
        <p:nvSpPr>
          <p:cNvPr id="157" name="Arc 156"/>
          <p:cNvSpPr/>
          <p:nvPr/>
        </p:nvSpPr>
        <p:spPr bwMode="auto">
          <a:xfrm rot="16372745">
            <a:off x="870371" y="4315617"/>
            <a:ext cx="1252086" cy="1465443"/>
          </a:xfrm>
          <a:prstGeom prst="arc">
            <a:avLst>
              <a:gd name="adj1" fmla="val 10636421"/>
              <a:gd name="adj2" fmla="val 21478928"/>
            </a:avLst>
          </a:prstGeom>
          <a:noFill/>
          <a:ln w="38100">
            <a:solidFill>
              <a:srgbClr val="00B05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823304" y="2961288"/>
            <a:ext cx="1795684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Agent &amp; Split Statistics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823304" y="3133439"/>
            <a:ext cx="95571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Screen Pop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823304" y="3321497"/>
            <a:ext cx="973343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Call Control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823304" y="3509554"/>
            <a:ext cx="193835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Instant Message w/SME’s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817006" y="3681322"/>
            <a:ext cx="1409360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Assist other Splits</a:t>
            </a:r>
            <a:endParaRPr lang="en-US" sz="1100" u="sng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1" grpId="0"/>
      <p:bldP spid="132" grpId="0"/>
      <p:bldP spid="153" grpId="0" animBg="1"/>
      <p:bldP spid="154" grpId="0" animBg="1"/>
      <p:bldP spid="155" grpId="0" animBg="1"/>
      <p:bldP spid="1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 Contact Center – MIS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7638" y="1220797"/>
            <a:ext cx="8869680" cy="4975211"/>
          </a:xfrm>
          <a:prstGeom prst="rect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355" y="2237424"/>
            <a:ext cx="8752157" cy="384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665" y="1220797"/>
            <a:ext cx="8746768" cy="268696"/>
          </a:xfrm>
          <a:prstGeom prst="rect">
            <a:avLst/>
          </a:prstGeom>
          <a:gradFill>
            <a:gsLst>
              <a:gs pos="0">
                <a:schemeClr val="bg1">
                  <a:alpha val="81000"/>
                </a:schemeClr>
              </a:gs>
              <a:gs pos="50000">
                <a:schemeClr val="bg1">
                  <a:lumMod val="85000"/>
                  <a:alpha val="35000"/>
                </a:schemeClr>
              </a:gs>
              <a:gs pos="100000">
                <a:schemeClr val="bg1">
                  <a:lumMod val="95000"/>
                  <a:alpha val="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386786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Open Sans"/>
              </a:rPr>
              <a:t>Global </a:t>
            </a:r>
            <a:r>
              <a:rPr lang="en-US" sz="2400" b="1" dirty="0">
                <a:solidFill>
                  <a:prstClr val="black"/>
                </a:solidFill>
                <a:latin typeface="Open Sans"/>
              </a:rPr>
              <a:t>Navigator &amp; Virtual Wallboard</a:t>
            </a:r>
          </a:p>
          <a:p>
            <a:pPr marL="342900" indent="-342900" defTabSz="457200">
              <a:buClr>
                <a:srgbClr val="1F497D">
                  <a:lumMod val="60000"/>
                  <a:lumOff val="40000"/>
                </a:srgbClr>
              </a:buClr>
            </a:pPr>
            <a:endParaRPr lang="en-US" sz="2400" b="1" dirty="0">
              <a:solidFill>
                <a:prstClr val="black"/>
              </a:solidFill>
              <a:latin typeface="Open San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585" t="10216"/>
          <a:stretch>
            <a:fillRect/>
          </a:stretch>
        </p:blipFill>
        <p:spPr bwMode="auto">
          <a:xfrm>
            <a:off x="4343400" y="2822086"/>
            <a:ext cx="4406905" cy="18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2785408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457200"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2000" dirty="0" smtClean="0">
                <a:latin typeface="Open Sans"/>
              </a:rPr>
              <a:t>Interactive Real-time </a:t>
            </a:r>
            <a:r>
              <a:rPr lang="en-US" sz="2000" dirty="0">
                <a:latin typeface="Open Sans"/>
              </a:rPr>
              <a:t>Screen </a:t>
            </a:r>
            <a:endParaRPr lang="en-US" sz="2000" dirty="0" smtClean="0">
              <a:latin typeface="Open Sans"/>
            </a:endParaRPr>
          </a:p>
          <a:p>
            <a:pPr marL="800100" lvl="1" indent="-342900" defTabSz="457200"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2000" dirty="0" smtClean="0">
                <a:latin typeface="Open Sans"/>
              </a:rPr>
              <a:t>View Call Activity</a:t>
            </a:r>
          </a:p>
          <a:p>
            <a:pPr marL="800100" lvl="1" indent="-342900" defTabSz="457200"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2000" dirty="0" smtClean="0">
                <a:latin typeface="Open Sans"/>
              </a:rPr>
              <a:t>Historical Reporting </a:t>
            </a:r>
          </a:p>
          <a:p>
            <a:pPr marL="800100" lvl="1" indent="-342900" defTabSz="457200"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2000" dirty="0" smtClean="0">
                <a:latin typeface="Open Sans"/>
              </a:rPr>
              <a:t>Manage Agents</a:t>
            </a:r>
          </a:p>
          <a:p>
            <a:pPr marL="800100" lvl="1" indent="-342900" defTabSz="457200"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2000" dirty="0" smtClean="0">
                <a:latin typeface="Open Sans"/>
              </a:rPr>
              <a:t>Manage Queued Calls</a:t>
            </a: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157607" y="995368"/>
            <a:ext cx="8869876" cy="1265099"/>
            <a:chOff x="171450" y="838200"/>
            <a:chExt cx="8915597" cy="1265099"/>
          </a:xfrm>
          <a:solidFill>
            <a:srgbClr val="002060"/>
          </a:solidFill>
        </p:grpSpPr>
        <p:grpSp>
          <p:nvGrpSpPr>
            <p:cNvPr id="10" name="Group 3"/>
            <p:cNvGrpSpPr/>
            <p:nvPr/>
          </p:nvGrpSpPr>
          <p:grpSpPr>
            <a:xfrm>
              <a:off x="171646" y="838200"/>
              <a:ext cx="8915401" cy="1188720"/>
              <a:chOff x="892820" y="2362200"/>
              <a:chExt cx="8057188" cy="1685558"/>
            </a:xfrm>
            <a:grpFill/>
          </p:grpSpPr>
          <p:sp>
            <p:nvSpPr>
              <p:cNvPr id="12" name="Freeform 7"/>
              <p:cNvSpPr>
                <a:spLocks noEditPoints="1"/>
              </p:cNvSpPr>
              <p:nvPr/>
            </p:nvSpPr>
            <p:spPr bwMode="auto">
              <a:xfrm>
                <a:off x="892820" y="2362200"/>
                <a:ext cx="8057188" cy="1685558"/>
              </a:xfrm>
              <a:custGeom>
                <a:avLst/>
                <a:gdLst>
                  <a:gd name="T0" fmla="*/ 1744663 w 1888"/>
                  <a:gd name="T1" fmla="*/ 298450 h 1250"/>
                  <a:gd name="T2" fmla="*/ 1744663 w 1888"/>
                  <a:gd name="T3" fmla="*/ 234950 h 1250"/>
                  <a:gd name="T4" fmla="*/ 1506537 w 1888"/>
                  <a:gd name="T5" fmla="*/ 0 h 1250"/>
                  <a:gd name="T6" fmla="*/ 1271588 w 1888"/>
                  <a:gd name="T7" fmla="*/ 234950 h 1250"/>
                  <a:gd name="T8" fmla="*/ 1271588 w 1888"/>
                  <a:gd name="T9" fmla="*/ 298450 h 1250"/>
                  <a:gd name="T10" fmla="*/ 0 w 1888"/>
                  <a:gd name="T11" fmla="*/ 298450 h 1250"/>
                  <a:gd name="T12" fmla="*/ 0 w 1888"/>
                  <a:gd name="T13" fmla="*/ 1984375 h 1250"/>
                  <a:gd name="T14" fmla="*/ 2997200 w 1888"/>
                  <a:gd name="T15" fmla="*/ 1984375 h 1250"/>
                  <a:gd name="T16" fmla="*/ 2997200 w 1888"/>
                  <a:gd name="T17" fmla="*/ 298450 h 1250"/>
                  <a:gd name="T18" fmla="*/ 1744663 w 1888"/>
                  <a:gd name="T19" fmla="*/ 298450 h 1250"/>
                  <a:gd name="T20" fmla="*/ 1506537 w 1888"/>
                  <a:gd name="T21" fmla="*/ 201612 h 1250"/>
                  <a:gd name="T22" fmla="*/ 1606550 w 1888"/>
                  <a:gd name="T23" fmla="*/ 298450 h 1250"/>
                  <a:gd name="T24" fmla="*/ 1409700 w 1888"/>
                  <a:gd name="T25" fmla="*/ 298450 h 1250"/>
                  <a:gd name="T26" fmla="*/ 1506537 w 1888"/>
                  <a:gd name="T27" fmla="*/ 201612 h 1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88"/>
                  <a:gd name="T43" fmla="*/ 0 h 1250"/>
                  <a:gd name="T44" fmla="*/ 1888 w 1888"/>
                  <a:gd name="T45" fmla="*/ 1250 h 125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88" h="1250">
                    <a:moveTo>
                      <a:pt x="1099" y="188"/>
                    </a:moveTo>
                    <a:lnTo>
                      <a:pt x="1099" y="148"/>
                    </a:lnTo>
                    <a:lnTo>
                      <a:pt x="949" y="0"/>
                    </a:lnTo>
                    <a:lnTo>
                      <a:pt x="801" y="148"/>
                    </a:lnTo>
                    <a:lnTo>
                      <a:pt x="801" y="188"/>
                    </a:lnTo>
                    <a:lnTo>
                      <a:pt x="0" y="188"/>
                    </a:lnTo>
                    <a:lnTo>
                      <a:pt x="0" y="1250"/>
                    </a:lnTo>
                    <a:lnTo>
                      <a:pt x="1888" y="1250"/>
                    </a:lnTo>
                    <a:lnTo>
                      <a:pt x="1888" y="188"/>
                    </a:lnTo>
                    <a:lnTo>
                      <a:pt x="1099" y="188"/>
                    </a:lnTo>
                    <a:close/>
                    <a:moveTo>
                      <a:pt x="949" y="127"/>
                    </a:moveTo>
                    <a:lnTo>
                      <a:pt x="1012" y="188"/>
                    </a:lnTo>
                    <a:lnTo>
                      <a:pt x="888" y="188"/>
                    </a:lnTo>
                    <a:lnTo>
                      <a:pt x="949" y="127"/>
                    </a:ln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convex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Rectangle 2"/>
              <p:cNvSpPr/>
              <p:nvPr/>
            </p:nvSpPr>
            <p:spPr>
              <a:xfrm>
                <a:off x="934411" y="2667000"/>
                <a:ext cx="7904789" cy="381000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Box 7"/>
            <p:cNvSpPr txBox="1"/>
            <p:nvPr/>
          </p:nvSpPr>
          <p:spPr>
            <a:xfrm>
              <a:off x="171450" y="1097459"/>
              <a:ext cx="8915400" cy="100584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Global Navigator &amp; </a:t>
              </a:r>
            </a:p>
            <a:p>
              <a:pPr algn="ctr" defTabSz="457200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Virtual Wallboard</a:t>
              </a:r>
              <a:endParaRPr lang="en-US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14" name="Picture 13" descr="GNAV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371600"/>
            <a:ext cx="1078862" cy="77834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31474" t="28886" r="14658" b="57148"/>
          <a:stretch>
            <a:fillRect/>
          </a:stretch>
        </p:blipFill>
        <p:spPr>
          <a:xfrm>
            <a:off x="381000" y="4724400"/>
            <a:ext cx="8382000" cy="129540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353908"/>
            <a:ext cx="2171700" cy="2361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Rectangle 12"/>
          <p:cNvSpPr/>
          <p:nvPr/>
        </p:nvSpPr>
        <p:spPr>
          <a:xfrm>
            <a:off x="156392" y="1190710"/>
            <a:ext cx="8869680" cy="310034"/>
          </a:xfrm>
          <a:prstGeom prst="rect">
            <a:avLst/>
          </a:prstGeom>
          <a:gradFill>
            <a:gsLst>
              <a:gs pos="0">
                <a:schemeClr val="bg1">
                  <a:alpha val="81000"/>
                </a:schemeClr>
              </a:gs>
              <a:gs pos="50000">
                <a:schemeClr val="bg1">
                  <a:lumMod val="85000"/>
                  <a:alpha val="35000"/>
                </a:schemeClr>
              </a:gs>
              <a:gs pos="100000">
                <a:schemeClr val="bg1">
                  <a:lumMod val="95000"/>
                  <a:alpha val="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en-US" dirty="0" smtClean="0">
                <a:effectLst/>
                <a:latin typeface="Arial"/>
              </a:rPr>
              <a:t>Supervisor/Manager Real-time View</a:t>
            </a:r>
            <a:endParaRPr lang="en-US" dirty="0">
              <a:effectLst/>
              <a:latin typeface="Arial"/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1207"/>
          <a:stretch>
            <a:fillRect/>
          </a:stretch>
        </p:blipFill>
        <p:spPr bwMode="auto">
          <a:xfrm>
            <a:off x="157660" y="71864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38127" y="1431011"/>
            <a:ext cx="4352924" cy="495300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002060"/>
            </a:solidFill>
            <a:prstDash val="solid"/>
            <a:round/>
            <a:headEnd/>
            <a:tailEnd/>
          </a:ln>
        </p:spPr>
        <p:txBody>
          <a:bodyPr wrap="none" lIns="89982" tIns="125973" rIns="89982" bIns="125973" anchor="ctr"/>
          <a:lstStyle/>
          <a:p>
            <a:pPr algn="ctr"/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79513" y="1926311"/>
            <a:ext cx="8620125" cy="4550776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wrap="none" lIns="89982" tIns="125973" rIns="89982" bIns="125973" anchor="ctr"/>
          <a:lstStyle/>
          <a:p>
            <a:pPr algn="ctr"/>
            <a:endParaRPr lang="en-US" sz="22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4800601" y="1556840"/>
            <a:ext cx="549275" cy="1588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triangle" w="med" len="med"/>
            <a:tailEnd/>
          </a:ln>
        </p:spPr>
      </p:cxnSp>
      <p:sp>
        <p:nvSpPr>
          <p:cNvPr id="15" name="Arc 14"/>
          <p:cNvSpPr/>
          <p:nvPr/>
        </p:nvSpPr>
        <p:spPr bwMode="auto">
          <a:xfrm>
            <a:off x="6939460" y="1556840"/>
            <a:ext cx="914400" cy="762000"/>
          </a:xfrm>
          <a:prstGeom prst="arc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89982" tIns="125973" rIns="89982" bIns="125973" anchor="ctr"/>
          <a:lstStyle/>
          <a:p>
            <a:pPr algn="ctr">
              <a:defRPr/>
            </a:pPr>
            <a:endParaRPr lang="en-US" sz="2200" dirty="0">
              <a:solidFill>
                <a:srgbClr val="000000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9876" y="1151524"/>
            <a:ext cx="2017987" cy="40860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Traditional data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6410" y="2864940"/>
            <a:ext cx="2722836" cy="338218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Easy for Supervisors to begin tracking via the Real-time Screen immediately. 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All splits/agents assigned to their login ID will appear in the default view at initial logon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1667" b="51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2926" y="1895476"/>
            <a:ext cx="3609974" cy="102153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Right-click in any window to bring up the additional database viewing options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4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0030" t="8457" r="430" b="30717"/>
          <a:stretch>
            <a:fillRect/>
          </a:stretch>
        </p:blipFill>
        <p:spPr bwMode="auto">
          <a:xfrm>
            <a:off x="142876" y="254000"/>
            <a:ext cx="8810625" cy="61595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At a Glance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83789" y="4518725"/>
            <a:ext cx="1498674" cy="37455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Agent States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953001" y="3937000"/>
          <a:ext cx="1095375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"/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READY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57150" marR="57150" marT="38100" marB="38100">
                    <a:solidFill>
                      <a:srgbClr val="92D050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BREAK</a:t>
                      </a:r>
                      <a:endParaRPr lang="en-US" sz="1600" b="1" dirty="0"/>
                    </a:p>
                  </a:txBody>
                  <a:tcPr marL="57150" marR="57150" marT="38100" marB="38100">
                    <a:solidFill>
                      <a:srgbClr val="33CCFF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WORK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7150" marR="57150" marT="38100" marB="38100">
                    <a:solidFill>
                      <a:srgbClr val="FF0000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Cust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Svc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7150" marR="57150" marT="38100" marB="38100">
                    <a:solidFill>
                      <a:srgbClr val="0070C0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25802</a:t>
                      </a:r>
                      <a:endParaRPr lang="en-US" sz="1600" b="1" dirty="0"/>
                    </a:p>
                  </a:txBody>
                  <a:tcPr marL="57150" marR="57150" marT="38100" marB="3810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619376" y="5778501"/>
            <a:ext cx="680905" cy="37455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Calls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5400000">
            <a:off x="210343" y="3948909"/>
            <a:ext cx="1676400" cy="1587"/>
          </a:xfrm>
          <a:prstGeom prst="straightConnector1">
            <a:avLst/>
          </a:prstGeom>
          <a:noFill/>
          <a:ln w="76200" algn="ctr">
            <a:solidFill>
              <a:srgbClr val="002060"/>
            </a:solidFill>
            <a:round/>
            <a:headEnd/>
            <a:tailEnd type="arrow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1371599" y="2542400"/>
            <a:ext cx="6022429" cy="102153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Agent States – Color Coded for easy identification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Alerts for Important Conditions – color escalation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Call volume by Agent – See anomalies</a:t>
            </a:r>
          </a:p>
        </p:txBody>
      </p:sp>
      <p:pic>
        <p:nvPicPr>
          <p:cNvPr id="19" name="Picture 18" descr="GNAV Calls in Que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428" y="4898738"/>
            <a:ext cx="8692079" cy="1410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952876" y="5778503"/>
            <a:ext cx="3590973" cy="64696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Calls/Emails &amp; Chats </a:t>
            </a:r>
            <a:r>
              <a:rPr lang="en-US" sz="1600" dirty="0">
                <a:solidFill>
                  <a:schemeClr val="bg1"/>
                </a:solidFill>
              </a:rPr>
              <a:t>in Queue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By System | Split | </a:t>
            </a:r>
            <a:r>
              <a:rPr lang="en-US" sz="1600" dirty="0" smtClean="0">
                <a:solidFill>
                  <a:schemeClr val="bg1"/>
                </a:solidFill>
              </a:rPr>
              <a:t>Team | Status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472" y="5668475"/>
            <a:ext cx="457200" cy="16927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Chats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472" y="5860500"/>
            <a:ext cx="444032" cy="16927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Emails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5471" y="6052525"/>
            <a:ext cx="457200" cy="1692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Calls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543800" y="5257800"/>
            <a:ext cx="1295399" cy="1051575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3000" tIns="88200" rIns="63000" bIns="88200" numCol="1" rtlCol="0" anchor="ctr" anchorCtr="0" compatLnSpc="1">
            <a:prstTxWarp prst="textNoShape">
              <a:avLst/>
            </a:prstTxWarp>
          </a:bodyPr>
          <a:lstStyle/>
          <a:p>
            <a:pPr algn="ctr" defTabSz="640080" fontAlgn="base">
              <a:spcBef>
                <a:spcPct val="0"/>
              </a:spcBef>
              <a:spcAft>
                <a:spcPct val="0"/>
              </a:spcAft>
            </a:pPr>
            <a:endParaRPr kumimoji="1" lang="en-US" sz="1300" b="1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96390"/>
            <a:ext cx="3818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Add UCE MM Modules to integrate Web Chat &amp; Email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0.13038 -0.00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Analytics</a:t>
            </a:r>
            <a:endParaRPr lang="en-US" b="1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133520" y="1596613"/>
          <a:ext cx="8875986" cy="822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875986"/>
              </a:tblGrid>
              <a:tr h="3390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01014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 pitchFamily="34" charset="0"/>
                        </a:rPr>
                        <a:t>3 Level Alert Options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2"/>
          <p:cNvPicPr preferRelativeResize="0">
            <a:picLocks noChangeArrowheads="1"/>
          </p:cNvPicPr>
          <p:nvPr/>
        </p:nvPicPr>
        <p:blipFill>
          <a:blip r:embed="rId2" cstate="print"/>
          <a:srcRect l="10585" t="10216"/>
          <a:stretch>
            <a:fillRect/>
          </a:stretch>
        </p:blipFill>
        <p:spPr bwMode="auto">
          <a:xfrm>
            <a:off x="0" y="2524694"/>
            <a:ext cx="9144000" cy="360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31207" t="38196" r="14687" b="56327"/>
          <a:stretch>
            <a:fillRect/>
          </a:stretch>
        </p:blipFill>
        <p:spPr bwMode="auto">
          <a:xfrm>
            <a:off x="-401343" y="4924425"/>
            <a:ext cx="1047988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 bwMode="auto">
          <a:xfrm flipV="1">
            <a:off x="3507831" y="3404507"/>
            <a:ext cx="2609193" cy="15766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018" y="3905743"/>
            <a:ext cx="8001000" cy="556227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" name="Straight Arrow Connector 34"/>
          <p:cNvCxnSpPr/>
          <p:nvPr/>
        </p:nvCxnSpPr>
        <p:spPr bwMode="auto">
          <a:xfrm flipH="1" flipV="1">
            <a:off x="6868511" y="3368894"/>
            <a:ext cx="0" cy="1581807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076496" y="2884264"/>
            <a:ext cx="3389586" cy="81722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Level 3 Alert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Color Escalation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Visual/Email/Wallboard/Sound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3815020" y="2988718"/>
            <a:ext cx="579559" cy="1106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422109" y="2698373"/>
            <a:ext cx="1277006" cy="5788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sz="1400" dirty="0" smtClean="0"/>
              <a:t>Level 1 Alert Visual</a:t>
            </a:r>
            <a:endParaRPr lang="en-US" sz="1400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 flipV="1">
            <a:off x="2391105" y="2989347"/>
            <a:ext cx="761998" cy="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2088107" y="3196338"/>
            <a:ext cx="18669" cy="720428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024759" y="2779004"/>
            <a:ext cx="1592316" cy="57886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sz="1400" dirty="0" smtClean="0"/>
              <a:t>Level 2 Alert</a:t>
            </a:r>
          </a:p>
          <a:p>
            <a:pPr algn="ctr">
              <a:defRPr/>
            </a:pPr>
            <a:r>
              <a:rPr lang="en-US" sz="1400" dirty="0" smtClean="0"/>
              <a:t>Visual/Email</a:t>
            </a:r>
            <a:endParaRPr lang="en-US" sz="1400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48"/>
          <p:cNvGrpSpPr/>
          <p:nvPr/>
        </p:nvGrpSpPr>
        <p:grpSpPr>
          <a:xfrm>
            <a:off x="114300" y="674405"/>
            <a:ext cx="8915400" cy="875491"/>
            <a:chOff x="133350" y="995368"/>
            <a:chExt cx="8915400" cy="875491"/>
          </a:xfrm>
          <a:solidFill>
            <a:srgbClr val="002060"/>
          </a:solidFill>
        </p:grpSpPr>
        <p:grpSp>
          <p:nvGrpSpPr>
            <p:cNvPr id="37" name="Group 5"/>
            <p:cNvGrpSpPr/>
            <p:nvPr/>
          </p:nvGrpSpPr>
          <p:grpSpPr>
            <a:xfrm>
              <a:off x="133350" y="995368"/>
              <a:ext cx="8915400" cy="875491"/>
              <a:chOff x="133350" y="838200"/>
              <a:chExt cx="8915400" cy="875491"/>
            </a:xfrm>
            <a:grpFill/>
          </p:grpSpPr>
          <p:grpSp>
            <p:nvGrpSpPr>
              <p:cNvPr id="41" name="Group 3"/>
              <p:cNvGrpSpPr/>
              <p:nvPr/>
            </p:nvGrpSpPr>
            <p:grpSpPr>
              <a:xfrm>
                <a:off x="133350" y="838200"/>
                <a:ext cx="8915400" cy="875491"/>
                <a:chOff x="858212" y="2362200"/>
                <a:chExt cx="8057188" cy="1241411"/>
              </a:xfrm>
              <a:grpFill/>
            </p:grpSpPr>
            <p:sp>
              <p:nvSpPr>
                <p:cNvPr id="50" name="Freeform 7"/>
                <p:cNvSpPr>
                  <a:spLocks noEditPoints="1"/>
                </p:cNvSpPr>
                <p:nvPr/>
              </p:nvSpPr>
              <p:spPr bwMode="auto">
                <a:xfrm>
                  <a:off x="858212" y="2362200"/>
                  <a:ext cx="8057188" cy="1241411"/>
                </a:xfrm>
                <a:custGeom>
                  <a:avLst/>
                  <a:gdLst>
                    <a:gd name="T0" fmla="*/ 1744663 w 1888"/>
                    <a:gd name="T1" fmla="*/ 298450 h 1250"/>
                    <a:gd name="T2" fmla="*/ 1744663 w 1888"/>
                    <a:gd name="T3" fmla="*/ 234950 h 1250"/>
                    <a:gd name="T4" fmla="*/ 1506537 w 1888"/>
                    <a:gd name="T5" fmla="*/ 0 h 1250"/>
                    <a:gd name="T6" fmla="*/ 1271588 w 1888"/>
                    <a:gd name="T7" fmla="*/ 234950 h 1250"/>
                    <a:gd name="T8" fmla="*/ 1271588 w 1888"/>
                    <a:gd name="T9" fmla="*/ 298450 h 1250"/>
                    <a:gd name="T10" fmla="*/ 0 w 1888"/>
                    <a:gd name="T11" fmla="*/ 298450 h 1250"/>
                    <a:gd name="T12" fmla="*/ 0 w 1888"/>
                    <a:gd name="T13" fmla="*/ 1984375 h 1250"/>
                    <a:gd name="T14" fmla="*/ 2997200 w 1888"/>
                    <a:gd name="T15" fmla="*/ 1984375 h 1250"/>
                    <a:gd name="T16" fmla="*/ 2997200 w 1888"/>
                    <a:gd name="T17" fmla="*/ 298450 h 1250"/>
                    <a:gd name="T18" fmla="*/ 1744663 w 1888"/>
                    <a:gd name="T19" fmla="*/ 298450 h 1250"/>
                    <a:gd name="T20" fmla="*/ 1506537 w 1888"/>
                    <a:gd name="T21" fmla="*/ 201612 h 1250"/>
                    <a:gd name="T22" fmla="*/ 1606550 w 1888"/>
                    <a:gd name="T23" fmla="*/ 298450 h 1250"/>
                    <a:gd name="T24" fmla="*/ 1409700 w 1888"/>
                    <a:gd name="T25" fmla="*/ 298450 h 1250"/>
                    <a:gd name="T26" fmla="*/ 1506537 w 1888"/>
                    <a:gd name="T27" fmla="*/ 201612 h 12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88"/>
                    <a:gd name="T43" fmla="*/ 0 h 1250"/>
                    <a:gd name="T44" fmla="*/ 1888 w 1888"/>
                    <a:gd name="T45" fmla="*/ 1250 h 12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88" h="1250">
                      <a:moveTo>
                        <a:pt x="1099" y="188"/>
                      </a:moveTo>
                      <a:lnTo>
                        <a:pt x="1099" y="148"/>
                      </a:lnTo>
                      <a:lnTo>
                        <a:pt x="949" y="0"/>
                      </a:lnTo>
                      <a:lnTo>
                        <a:pt x="801" y="148"/>
                      </a:lnTo>
                      <a:lnTo>
                        <a:pt x="801" y="188"/>
                      </a:lnTo>
                      <a:lnTo>
                        <a:pt x="0" y="188"/>
                      </a:lnTo>
                      <a:lnTo>
                        <a:pt x="0" y="1250"/>
                      </a:lnTo>
                      <a:lnTo>
                        <a:pt x="1888" y="1250"/>
                      </a:lnTo>
                      <a:lnTo>
                        <a:pt x="1888" y="188"/>
                      </a:lnTo>
                      <a:lnTo>
                        <a:pt x="1099" y="188"/>
                      </a:lnTo>
                      <a:close/>
                      <a:moveTo>
                        <a:pt x="949" y="127"/>
                      </a:moveTo>
                      <a:lnTo>
                        <a:pt x="1012" y="188"/>
                      </a:lnTo>
                      <a:lnTo>
                        <a:pt x="888" y="188"/>
                      </a:lnTo>
                      <a:lnTo>
                        <a:pt x="949" y="127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002060"/>
                  </a:solidFill>
                  <a:headEnd/>
                  <a:tailEnd/>
                </a:ln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 prst="convex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Rectangle 2"/>
                <p:cNvSpPr/>
                <p:nvPr/>
              </p:nvSpPr>
              <p:spPr>
                <a:xfrm>
                  <a:off x="934411" y="2667000"/>
                  <a:ext cx="7904789" cy="381000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228600" y="1180227"/>
                <a:ext cx="8686800" cy="461665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2400" b="1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Global Navigator</a:t>
                </a:r>
                <a:endParaRPr lang="en-US" sz="24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pic>
          <p:nvPicPr>
            <p:cNvPr id="38" name="Picture 37" descr="UC Call Center Icon Imag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250" y="1232766"/>
              <a:ext cx="533400" cy="533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Picture 38" descr="GNAV Icon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80652" y="1265596"/>
              <a:ext cx="681458" cy="491637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61500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3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Business Analytics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442" b="42126"/>
          <a:stretch/>
        </p:blipFill>
        <p:spPr>
          <a:xfrm>
            <a:off x="280728" y="951682"/>
            <a:ext cx="2919676" cy="4077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0280"/>
          <a:stretch/>
        </p:blipFill>
        <p:spPr>
          <a:xfrm>
            <a:off x="1927980" y="2494710"/>
            <a:ext cx="2317450" cy="28029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96074" y="2225743"/>
            <a:ext cx="4405802" cy="3002644"/>
            <a:chOff x="4389855" y="2148068"/>
            <a:chExt cx="4754145" cy="32494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9855" y="2148073"/>
              <a:ext cx="4754145" cy="32494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4487829" y="2148068"/>
              <a:ext cx="111761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rgbClr val="002060"/>
                  </a:solidFill>
                </a:rPr>
                <a:t>Mary Irwin (ID 14453)</a:t>
              </a:r>
              <a:endParaRPr lang="en-US" sz="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74857" t="17062" r="9031" b="52272"/>
          <a:stretch/>
        </p:blipFill>
        <p:spPr bwMode="auto">
          <a:xfrm>
            <a:off x="2040390" y="3278962"/>
            <a:ext cx="1361502" cy="201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ounded Rectangle 38"/>
          <p:cNvSpPr/>
          <p:nvPr/>
        </p:nvSpPr>
        <p:spPr bwMode="auto">
          <a:xfrm>
            <a:off x="2040390" y="5022068"/>
            <a:ext cx="1334716" cy="191396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96074" y="1983431"/>
            <a:ext cx="4556446" cy="3923144"/>
            <a:chOff x="5650811" y="2494710"/>
            <a:chExt cx="4572000" cy="46322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0811" y="2494710"/>
              <a:ext cx="4572000" cy="463225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749557" y="3351430"/>
              <a:ext cx="1035725" cy="1706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rgbClr val="002060"/>
                  </a:solidFill>
                </a:rPr>
                <a:t>Mary Irwin (ID 14453)</a:t>
              </a:r>
              <a:endParaRPr lang="en-US" sz="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45430" y="806097"/>
            <a:ext cx="4616295" cy="102153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Agent Logon/Logoff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Manage their States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Agent Audit Reports Show All Events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494484" y="3399083"/>
            <a:ext cx="4389120" cy="10972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494484" y="4166454"/>
            <a:ext cx="4389120" cy="1878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4494484" y="5555710"/>
            <a:ext cx="4389120" cy="10972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4494484" y="5761356"/>
            <a:ext cx="4389120" cy="124673"/>
          </a:xfrm>
          <a:prstGeom prst="roundRect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700" y="12563289"/>
            <a:ext cx="4572000" cy="37592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 bwMode="auto">
          <a:xfrm>
            <a:off x="4494484" y="3082684"/>
            <a:ext cx="4389120" cy="109728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528407" y="1827633"/>
            <a:ext cx="2918511" cy="2065917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3393424" y="4049348"/>
            <a:ext cx="1053494" cy="106545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pic>
        <p:nvPicPr>
          <p:cNvPr id="34" name="Picture 2" descr="C:\Users\217216~1\AppData\Local\Temp\SNAGHTML19f36ef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48" b="46619"/>
          <a:stretch/>
        </p:blipFill>
        <p:spPr bwMode="auto">
          <a:xfrm>
            <a:off x="280728" y="766149"/>
            <a:ext cx="8624650" cy="52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750" y="4570423"/>
            <a:ext cx="3355918" cy="2432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0848" y="3189207"/>
            <a:ext cx="7255666" cy="40860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Real-time reporting Directly from the RTS along with Historical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9" grpId="0" animBg="1"/>
      <p:bldP spid="30" grpId="0" animBg="1"/>
      <p:bldP spid="31" grpId="0" animBg="1"/>
      <p:bldP spid="32" grpId="0" animBg="1"/>
      <p:bldP spid="4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4167" b="5208"/>
          <a:stretch>
            <a:fillRect/>
          </a:stretch>
        </p:blipFill>
        <p:spPr bwMode="auto">
          <a:xfrm>
            <a:off x="381000" y="977900"/>
            <a:ext cx="842962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0169" t="33296" r="62147" b="34338"/>
          <a:stretch>
            <a:fillRect/>
          </a:stretch>
        </p:blipFill>
        <p:spPr bwMode="auto">
          <a:xfrm>
            <a:off x="952500" y="2159000"/>
            <a:ext cx="3344863" cy="27305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Business Analytics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4" y="2102664"/>
            <a:ext cx="3612642" cy="163447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Logon </a:t>
            </a:r>
            <a:r>
              <a:rPr lang="en-US" dirty="0" smtClean="0">
                <a:solidFill>
                  <a:schemeClr val="bg1"/>
                </a:solidFill>
              </a:rPr>
              <a:t>Agents/Change </a:t>
            </a:r>
            <a:r>
              <a:rPr lang="en-US" dirty="0">
                <a:solidFill>
                  <a:schemeClr val="bg1"/>
                </a:solidFill>
              </a:rPr>
              <a:t>States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Modify Split </a:t>
            </a:r>
            <a:r>
              <a:rPr lang="en-US" dirty="0" smtClean="0">
                <a:solidFill>
                  <a:schemeClr val="bg1"/>
                </a:solidFill>
              </a:rPr>
              <a:t>Assignment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Change Skill Level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Dynamic/Immediate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Temporary/Permanent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81001" y="5628290"/>
            <a:ext cx="1762124" cy="333546"/>
          </a:xfrm>
          <a:prstGeom prst="round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0" name="Arc 9"/>
          <p:cNvSpPr/>
          <p:nvPr/>
        </p:nvSpPr>
        <p:spPr bwMode="auto">
          <a:xfrm>
            <a:off x="-2143125" y="2286000"/>
            <a:ext cx="8477250" cy="3492500"/>
          </a:xfrm>
          <a:prstGeom prst="arc">
            <a:avLst>
              <a:gd name="adj1" fmla="val 20688150"/>
              <a:gd name="adj2" fmla="val 5075967"/>
            </a:avLst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7126" y="5397501"/>
            <a:ext cx="2219256" cy="40860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Tree View Entities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 Contact Center Suite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3351" y="995368"/>
            <a:ext cx="8986326" cy="1371600"/>
            <a:chOff x="133351" y="995368"/>
            <a:chExt cx="8986326" cy="1371600"/>
          </a:xfrm>
        </p:grpSpPr>
        <p:grpSp>
          <p:nvGrpSpPr>
            <p:cNvPr id="3" name="Group 48"/>
            <p:cNvGrpSpPr/>
            <p:nvPr/>
          </p:nvGrpSpPr>
          <p:grpSpPr>
            <a:xfrm>
              <a:off x="133351" y="995368"/>
              <a:ext cx="8915403" cy="1371600"/>
              <a:chOff x="133351" y="995368"/>
              <a:chExt cx="8915403" cy="1371600"/>
            </a:xfrm>
            <a:solidFill>
              <a:srgbClr val="002060"/>
            </a:solidFill>
          </p:grpSpPr>
          <p:grpSp>
            <p:nvGrpSpPr>
              <p:cNvPr id="4" name="Group 5"/>
              <p:cNvGrpSpPr/>
              <p:nvPr/>
            </p:nvGrpSpPr>
            <p:grpSpPr>
              <a:xfrm>
                <a:off x="133351" y="995368"/>
                <a:ext cx="8915403" cy="1371600"/>
                <a:chOff x="133351" y="838200"/>
                <a:chExt cx="8915403" cy="1371600"/>
              </a:xfrm>
              <a:grpFill/>
            </p:grpSpPr>
            <p:sp>
              <p:nvSpPr>
                <p:cNvPr id="107" name="Freeform 7"/>
                <p:cNvSpPr>
                  <a:spLocks noEditPoints="1"/>
                </p:cNvSpPr>
                <p:nvPr/>
              </p:nvSpPr>
              <p:spPr bwMode="auto">
                <a:xfrm>
                  <a:off x="133351" y="838200"/>
                  <a:ext cx="8915403" cy="1371600"/>
                </a:xfrm>
                <a:custGeom>
                  <a:avLst/>
                  <a:gdLst>
                    <a:gd name="T0" fmla="*/ 1744663 w 1888"/>
                    <a:gd name="T1" fmla="*/ 298450 h 1250"/>
                    <a:gd name="T2" fmla="*/ 1744663 w 1888"/>
                    <a:gd name="T3" fmla="*/ 234950 h 1250"/>
                    <a:gd name="T4" fmla="*/ 1506537 w 1888"/>
                    <a:gd name="T5" fmla="*/ 0 h 1250"/>
                    <a:gd name="T6" fmla="*/ 1271588 w 1888"/>
                    <a:gd name="T7" fmla="*/ 234950 h 1250"/>
                    <a:gd name="T8" fmla="*/ 1271588 w 1888"/>
                    <a:gd name="T9" fmla="*/ 298450 h 1250"/>
                    <a:gd name="T10" fmla="*/ 0 w 1888"/>
                    <a:gd name="T11" fmla="*/ 298450 h 1250"/>
                    <a:gd name="T12" fmla="*/ 0 w 1888"/>
                    <a:gd name="T13" fmla="*/ 1984375 h 1250"/>
                    <a:gd name="T14" fmla="*/ 2997200 w 1888"/>
                    <a:gd name="T15" fmla="*/ 1984375 h 1250"/>
                    <a:gd name="T16" fmla="*/ 2997200 w 1888"/>
                    <a:gd name="T17" fmla="*/ 298450 h 1250"/>
                    <a:gd name="T18" fmla="*/ 1744663 w 1888"/>
                    <a:gd name="T19" fmla="*/ 298450 h 1250"/>
                    <a:gd name="T20" fmla="*/ 1506537 w 1888"/>
                    <a:gd name="T21" fmla="*/ 201612 h 1250"/>
                    <a:gd name="T22" fmla="*/ 1606550 w 1888"/>
                    <a:gd name="T23" fmla="*/ 298450 h 1250"/>
                    <a:gd name="T24" fmla="*/ 1409700 w 1888"/>
                    <a:gd name="T25" fmla="*/ 298450 h 1250"/>
                    <a:gd name="T26" fmla="*/ 1506537 w 1888"/>
                    <a:gd name="T27" fmla="*/ 201612 h 12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88"/>
                    <a:gd name="T43" fmla="*/ 0 h 1250"/>
                    <a:gd name="T44" fmla="*/ 1888 w 1888"/>
                    <a:gd name="T45" fmla="*/ 1250 h 12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88" h="1250">
                      <a:moveTo>
                        <a:pt x="1099" y="188"/>
                      </a:moveTo>
                      <a:lnTo>
                        <a:pt x="1099" y="148"/>
                      </a:lnTo>
                      <a:lnTo>
                        <a:pt x="949" y="0"/>
                      </a:lnTo>
                      <a:lnTo>
                        <a:pt x="801" y="148"/>
                      </a:lnTo>
                      <a:lnTo>
                        <a:pt x="801" y="188"/>
                      </a:lnTo>
                      <a:lnTo>
                        <a:pt x="0" y="188"/>
                      </a:lnTo>
                      <a:lnTo>
                        <a:pt x="0" y="1250"/>
                      </a:lnTo>
                      <a:lnTo>
                        <a:pt x="1888" y="1250"/>
                      </a:lnTo>
                      <a:lnTo>
                        <a:pt x="1888" y="188"/>
                      </a:lnTo>
                      <a:lnTo>
                        <a:pt x="1099" y="188"/>
                      </a:lnTo>
                      <a:close/>
                      <a:moveTo>
                        <a:pt x="949" y="127"/>
                      </a:moveTo>
                      <a:lnTo>
                        <a:pt x="1012" y="188"/>
                      </a:lnTo>
                      <a:lnTo>
                        <a:pt x="888" y="188"/>
                      </a:lnTo>
                      <a:lnTo>
                        <a:pt x="949" y="127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 prst="convex"/>
                </a:sp3d>
              </p:spPr>
              <p:txBody>
                <a:bodyPr/>
                <a:lstStyle/>
                <a:p>
                  <a:pPr defTabSz="457200"/>
                  <a:endParaRPr lang="en-US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228600" y="1211759"/>
                  <a:ext cx="8686800" cy="769441"/>
                </a:xfrm>
                <a:prstGeom prst="rect">
                  <a:avLst/>
                </a:prstGeom>
                <a:solidFill>
                  <a:srgbClr val="00206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24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UC ACD </a:t>
                  </a:r>
                  <a:r>
                    <a:rPr lang="en-US" sz="16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(CallCenter</a:t>
                  </a:r>
                  <a:r>
                    <a:rPr lang="en-US" sz="1600" b="1" i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WorX</a:t>
                  </a:r>
                  <a:r>
                    <a:rPr lang="en-US" sz="16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) </a:t>
                  </a:r>
                  <a:r>
                    <a:rPr lang="en-US" sz="24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&amp; Global Navigator</a:t>
                  </a:r>
                </a:p>
                <a:p>
                  <a:pPr algn="ctr" defTabSz="457200"/>
                  <a:r>
                    <a:rPr lang="en-US" sz="20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Routing, Real-time Screen &amp; Historical Reporting</a:t>
                  </a:r>
                </a:p>
              </p:txBody>
            </p:sp>
          </p:grpSp>
          <p:pic>
            <p:nvPicPr>
              <p:cNvPr id="103" name="Picture 102" descr="UC Call Center Icon Image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8600" y="1371600"/>
                <a:ext cx="838200" cy="8382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4" name="Picture 103" descr="GNAV Icon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772400" y="1431456"/>
                <a:ext cx="1078862" cy="778344"/>
              </a:xfrm>
              <a:prstGeom prst="rect">
                <a:avLst/>
              </a:prstGeom>
              <a:grpFill/>
            </p:spPr>
          </p:pic>
        </p:grpSp>
        <p:sp>
          <p:nvSpPr>
            <p:cNvPr id="47" name="Rectangle 12"/>
            <p:cNvSpPr/>
            <p:nvPr/>
          </p:nvSpPr>
          <p:spPr>
            <a:xfrm>
              <a:off x="158557" y="1208007"/>
              <a:ext cx="8961120" cy="310034"/>
            </a:xfrm>
            <a:prstGeom prst="rect">
              <a:avLst/>
            </a:prstGeom>
            <a:gradFill>
              <a:gsLst>
                <a:gs pos="0">
                  <a:sysClr val="window" lastClr="FFFFFF">
                    <a:alpha val="81000"/>
                  </a:sysClr>
                </a:gs>
                <a:gs pos="50000">
                  <a:sysClr val="window" lastClr="FFFFFF">
                    <a:lumMod val="85000"/>
                    <a:alpha val="35000"/>
                  </a:sysClr>
                </a:gs>
                <a:gs pos="100000">
                  <a:sysClr val="window" lastClr="FFFFFF">
                    <a:lumMod val="95000"/>
                    <a:alpha val="5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/>
              <a:endParaRPr lang="en-US" kern="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54"/>
          <p:cNvGrpSpPr/>
          <p:nvPr/>
        </p:nvGrpSpPr>
        <p:grpSpPr>
          <a:xfrm>
            <a:off x="72487" y="2290970"/>
            <a:ext cx="8961120" cy="1710516"/>
            <a:chOff x="91537" y="2299926"/>
            <a:chExt cx="8961120" cy="1710516"/>
          </a:xfrm>
        </p:grpSpPr>
        <p:grpSp>
          <p:nvGrpSpPr>
            <p:cNvPr id="7" name="Group 109"/>
            <p:cNvGrpSpPr/>
            <p:nvPr/>
          </p:nvGrpSpPr>
          <p:grpSpPr>
            <a:xfrm>
              <a:off x="91537" y="2299926"/>
              <a:ext cx="8961120" cy="1710516"/>
              <a:chOff x="91537" y="2142758"/>
              <a:chExt cx="8961120" cy="1710516"/>
            </a:xfrm>
          </p:grpSpPr>
          <p:grpSp>
            <p:nvGrpSpPr>
              <p:cNvPr id="8" name="Group 4"/>
              <p:cNvGrpSpPr/>
              <p:nvPr/>
            </p:nvGrpSpPr>
            <p:grpSpPr>
              <a:xfrm>
                <a:off x="91537" y="2142758"/>
                <a:ext cx="8961120" cy="1371600"/>
                <a:chOff x="820425" y="2362200"/>
                <a:chExt cx="8098506" cy="1685558"/>
              </a:xfrm>
            </p:grpSpPr>
            <p:sp>
              <p:nvSpPr>
                <p:cNvPr id="117" name="Freeform 7"/>
                <p:cNvSpPr>
                  <a:spLocks noEditPoints="1"/>
                </p:cNvSpPr>
                <p:nvPr/>
              </p:nvSpPr>
              <p:spPr bwMode="auto">
                <a:xfrm>
                  <a:off x="858212" y="2362200"/>
                  <a:ext cx="8057188" cy="1685558"/>
                </a:xfrm>
                <a:custGeom>
                  <a:avLst/>
                  <a:gdLst>
                    <a:gd name="T0" fmla="*/ 1744663 w 1888"/>
                    <a:gd name="T1" fmla="*/ 298450 h 1250"/>
                    <a:gd name="T2" fmla="*/ 1744663 w 1888"/>
                    <a:gd name="T3" fmla="*/ 234950 h 1250"/>
                    <a:gd name="T4" fmla="*/ 1506537 w 1888"/>
                    <a:gd name="T5" fmla="*/ 0 h 1250"/>
                    <a:gd name="T6" fmla="*/ 1271588 w 1888"/>
                    <a:gd name="T7" fmla="*/ 234950 h 1250"/>
                    <a:gd name="T8" fmla="*/ 1271588 w 1888"/>
                    <a:gd name="T9" fmla="*/ 298450 h 1250"/>
                    <a:gd name="T10" fmla="*/ 0 w 1888"/>
                    <a:gd name="T11" fmla="*/ 298450 h 1250"/>
                    <a:gd name="T12" fmla="*/ 0 w 1888"/>
                    <a:gd name="T13" fmla="*/ 1984375 h 1250"/>
                    <a:gd name="T14" fmla="*/ 2997200 w 1888"/>
                    <a:gd name="T15" fmla="*/ 1984375 h 1250"/>
                    <a:gd name="T16" fmla="*/ 2997200 w 1888"/>
                    <a:gd name="T17" fmla="*/ 298450 h 1250"/>
                    <a:gd name="T18" fmla="*/ 1744663 w 1888"/>
                    <a:gd name="T19" fmla="*/ 298450 h 1250"/>
                    <a:gd name="T20" fmla="*/ 1506537 w 1888"/>
                    <a:gd name="T21" fmla="*/ 201612 h 1250"/>
                    <a:gd name="T22" fmla="*/ 1606550 w 1888"/>
                    <a:gd name="T23" fmla="*/ 298450 h 1250"/>
                    <a:gd name="T24" fmla="*/ 1409700 w 1888"/>
                    <a:gd name="T25" fmla="*/ 298450 h 1250"/>
                    <a:gd name="T26" fmla="*/ 1506537 w 1888"/>
                    <a:gd name="T27" fmla="*/ 201612 h 12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88"/>
                    <a:gd name="T43" fmla="*/ 0 h 1250"/>
                    <a:gd name="T44" fmla="*/ 1888 w 1888"/>
                    <a:gd name="T45" fmla="*/ 1250 h 12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88" h="1250">
                      <a:moveTo>
                        <a:pt x="1099" y="188"/>
                      </a:moveTo>
                      <a:lnTo>
                        <a:pt x="1099" y="148"/>
                      </a:lnTo>
                      <a:lnTo>
                        <a:pt x="949" y="0"/>
                      </a:lnTo>
                      <a:lnTo>
                        <a:pt x="801" y="148"/>
                      </a:lnTo>
                      <a:lnTo>
                        <a:pt x="801" y="188"/>
                      </a:lnTo>
                      <a:lnTo>
                        <a:pt x="0" y="188"/>
                      </a:lnTo>
                      <a:lnTo>
                        <a:pt x="0" y="1250"/>
                      </a:lnTo>
                      <a:lnTo>
                        <a:pt x="1888" y="1250"/>
                      </a:lnTo>
                      <a:lnTo>
                        <a:pt x="1888" y="188"/>
                      </a:lnTo>
                      <a:lnTo>
                        <a:pt x="1099" y="188"/>
                      </a:lnTo>
                      <a:close/>
                      <a:moveTo>
                        <a:pt x="949" y="127"/>
                      </a:moveTo>
                      <a:lnTo>
                        <a:pt x="1012" y="188"/>
                      </a:lnTo>
                      <a:lnTo>
                        <a:pt x="888" y="188"/>
                      </a:lnTo>
                      <a:lnTo>
                        <a:pt x="949" y="127"/>
                      </a:lnTo>
                      <a:close/>
                    </a:path>
                  </a:pathLst>
                </a:custGeom>
                <a:solidFill>
                  <a:srgbClr val="F79646">
                    <a:lumMod val="75000"/>
                  </a:srgbClr>
                </a:solidFill>
                <a:ln>
                  <a:noFill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/>
                <a:lstStyle/>
                <a:p>
                  <a:pPr defTabSz="457200"/>
                  <a:endParaRPr lang="en-US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820425" y="2628251"/>
                  <a:ext cx="8098506" cy="381001"/>
                </a:xfrm>
                <a:prstGeom prst="rect">
                  <a:avLst/>
                </a:prstGeom>
                <a:gradFill>
                  <a:gsLst>
                    <a:gs pos="0">
                      <a:sysClr val="window" lastClr="FFFFFF">
                        <a:alpha val="81000"/>
                      </a:sysClr>
                    </a:gs>
                    <a:gs pos="50000">
                      <a:sysClr val="window" lastClr="FFFFFF">
                        <a:lumMod val="85000"/>
                        <a:alpha val="35000"/>
                      </a:sysClr>
                    </a:gs>
                    <a:gs pos="100000">
                      <a:sysClr val="window" lastClr="FFFFFF">
                        <a:lumMod val="95000"/>
                        <a:alpha val="5000"/>
                      </a:sys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457200"/>
                  <a:endParaRPr lang="en-US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6" name="TextBox 12"/>
              <p:cNvSpPr txBox="1"/>
              <p:nvPr/>
            </p:nvSpPr>
            <p:spPr>
              <a:xfrm>
                <a:off x="179567" y="2406724"/>
                <a:ext cx="878486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2400" b="1" kern="0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UC Agent Desktop</a:t>
                </a:r>
              </a:p>
              <a:p>
                <a:pPr algn="ctr" defTabSz="457200"/>
                <a:r>
                  <a:rPr lang="en-US" sz="2000" b="1" kern="0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Presence, Stats, Screen pop, Call Control  </a:t>
                </a:r>
              </a:p>
              <a:p>
                <a:pPr algn="ctr" defTabSz="457200"/>
                <a:r>
                  <a:rPr lang="en-US" sz="2000" b="1" kern="0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And  Communication History</a:t>
                </a:r>
                <a:endParaRPr lang="en-US" sz="2800" b="1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  <a:p>
                <a:pPr algn="ctr" defTabSz="457200"/>
                <a:endParaRPr lang="en-US" sz="2400" b="1" kern="0" dirty="0" smtClean="0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pic>
          <p:nvPicPr>
            <p:cNvPr id="111" name="Picture 110" descr="Agent Status Imag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856" y="2554315"/>
              <a:ext cx="774128" cy="1103285"/>
            </a:xfrm>
            <a:prstGeom prst="rect">
              <a:avLst/>
            </a:prstGeom>
          </p:spPr>
        </p:pic>
        <p:grpSp>
          <p:nvGrpSpPr>
            <p:cNvPr id="9" name="Group 51"/>
            <p:cNvGrpSpPr/>
            <p:nvPr/>
          </p:nvGrpSpPr>
          <p:grpSpPr>
            <a:xfrm>
              <a:off x="7696200" y="2720363"/>
              <a:ext cx="1143000" cy="868679"/>
              <a:chOff x="7696200" y="1447800"/>
              <a:chExt cx="1143000" cy="868679"/>
            </a:xfrm>
          </p:grpSpPr>
          <p:pic>
            <p:nvPicPr>
              <p:cNvPr id="113" name="Picture 112" descr="vectorstock_1301812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DBDBDB"/>
                  </a:clrFrom>
                  <a:clrTo>
                    <a:srgbClr val="DBDBDB">
                      <a:alpha val="0"/>
                    </a:srgbClr>
                  </a:clrTo>
                </a:clrChange>
              </a:blip>
              <a:srcRect l="19953" t="30000" r="21362" b="27778"/>
              <a:stretch>
                <a:fillRect/>
              </a:stretch>
            </p:blipFill>
            <p:spPr>
              <a:xfrm>
                <a:off x="7696200" y="1447800"/>
                <a:ext cx="1143000" cy="868679"/>
              </a:xfrm>
              <a:prstGeom prst="rect">
                <a:avLst/>
              </a:prstGeom>
            </p:spPr>
          </p:pic>
          <p:pic>
            <p:nvPicPr>
              <p:cNvPr id="114" name="Picture 20"/>
              <p:cNvPicPr preferRelativeResize="0"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503920" y="1706880"/>
                <a:ext cx="182880" cy="2743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68580" y="3608502"/>
            <a:ext cx="8961120" cy="1371600"/>
            <a:chOff x="97678" y="4876800"/>
            <a:chExt cx="8961120" cy="1371600"/>
          </a:xfrm>
        </p:grpSpPr>
        <p:grpSp>
          <p:nvGrpSpPr>
            <p:cNvPr id="15" name="Group 57"/>
            <p:cNvGrpSpPr/>
            <p:nvPr/>
          </p:nvGrpSpPr>
          <p:grpSpPr>
            <a:xfrm>
              <a:off x="133350" y="4876800"/>
              <a:ext cx="8915400" cy="1371600"/>
              <a:chOff x="133350" y="4876800"/>
              <a:chExt cx="8915400" cy="13716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33350" y="4876800"/>
                <a:ext cx="8915400" cy="1371600"/>
                <a:chOff x="133350" y="3438158"/>
                <a:chExt cx="8915400" cy="1371600"/>
              </a:xfrm>
            </p:grpSpPr>
            <p:grpSp>
              <p:nvGrpSpPr>
                <p:cNvPr id="17" name="Group 7"/>
                <p:cNvGrpSpPr/>
                <p:nvPr/>
              </p:nvGrpSpPr>
              <p:grpSpPr>
                <a:xfrm>
                  <a:off x="133350" y="3438158"/>
                  <a:ext cx="8915400" cy="1371600"/>
                  <a:chOff x="858212" y="2362200"/>
                  <a:chExt cx="8057188" cy="1685558"/>
                </a:xfrm>
              </p:grpSpPr>
              <p:sp>
                <p:nvSpPr>
                  <p:cNvPr id="138" name="Rectangle 137"/>
                  <p:cNvSpPr/>
                  <p:nvPr/>
                </p:nvSpPr>
                <p:spPr>
                  <a:xfrm>
                    <a:off x="934411" y="2667000"/>
                    <a:ext cx="7904789" cy="381000"/>
                  </a:xfrm>
                  <a:prstGeom prst="rect">
                    <a:avLst/>
                  </a:prstGeom>
                  <a:gradFill>
                    <a:gsLst>
                      <a:gs pos="0">
                        <a:sysClr val="window" lastClr="FFFFFF">
                          <a:alpha val="81000"/>
                        </a:sysClr>
                      </a:gs>
                      <a:gs pos="50000">
                        <a:sysClr val="window" lastClr="FFFFFF">
                          <a:lumMod val="85000"/>
                          <a:alpha val="35000"/>
                        </a:sysClr>
                      </a:gs>
                      <a:gs pos="100000">
                        <a:sysClr val="window" lastClr="FFFFFF">
                          <a:lumMod val="95000"/>
                          <a:alpha val="5000"/>
                        </a:sys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457200"/>
                    <a:endParaRPr lang="en-US" kern="0" dirty="0" smtClean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9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858212" y="2362200"/>
                    <a:ext cx="8057188" cy="1685558"/>
                  </a:xfrm>
                  <a:custGeom>
                    <a:avLst/>
                    <a:gdLst>
                      <a:gd name="T0" fmla="*/ 1744663 w 1888"/>
                      <a:gd name="T1" fmla="*/ 298450 h 1250"/>
                      <a:gd name="T2" fmla="*/ 1744663 w 1888"/>
                      <a:gd name="T3" fmla="*/ 234950 h 1250"/>
                      <a:gd name="T4" fmla="*/ 1506537 w 1888"/>
                      <a:gd name="T5" fmla="*/ 0 h 1250"/>
                      <a:gd name="T6" fmla="*/ 1271588 w 1888"/>
                      <a:gd name="T7" fmla="*/ 234950 h 1250"/>
                      <a:gd name="T8" fmla="*/ 1271588 w 1888"/>
                      <a:gd name="T9" fmla="*/ 298450 h 1250"/>
                      <a:gd name="T10" fmla="*/ 0 w 1888"/>
                      <a:gd name="T11" fmla="*/ 298450 h 1250"/>
                      <a:gd name="T12" fmla="*/ 0 w 1888"/>
                      <a:gd name="T13" fmla="*/ 1984375 h 1250"/>
                      <a:gd name="T14" fmla="*/ 2997200 w 1888"/>
                      <a:gd name="T15" fmla="*/ 1984375 h 1250"/>
                      <a:gd name="T16" fmla="*/ 2997200 w 1888"/>
                      <a:gd name="T17" fmla="*/ 298450 h 1250"/>
                      <a:gd name="T18" fmla="*/ 1744663 w 1888"/>
                      <a:gd name="T19" fmla="*/ 298450 h 1250"/>
                      <a:gd name="T20" fmla="*/ 1506537 w 1888"/>
                      <a:gd name="T21" fmla="*/ 201612 h 1250"/>
                      <a:gd name="T22" fmla="*/ 1606550 w 1888"/>
                      <a:gd name="T23" fmla="*/ 298450 h 1250"/>
                      <a:gd name="T24" fmla="*/ 1409700 w 1888"/>
                      <a:gd name="T25" fmla="*/ 298450 h 1250"/>
                      <a:gd name="T26" fmla="*/ 1506537 w 1888"/>
                      <a:gd name="T27" fmla="*/ 201612 h 125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888"/>
                      <a:gd name="T43" fmla="*/ 0 h 1250"/>
                      <a:gd name="T44" fmla="*/ 1888 w 1888"/>
                      <a:gd name="T45" fmla="*/ 1250 h 125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888" h="1250">
                        <a:moveTo>
                          <a:pt x="1099" y="188"/>
                        </a:moveTo>
                        <a:lnTo>
                          <a:pt x="1099" y="148"/>
                        </a:lnTo>
                        <a:lnTo>
                          <a:pt x="949" y="0"/>
                        </a:lnTo>
                        <a:lnTo>
                          <a:pt x="801" y="148"/>
                        </a:lnTo>
                        <a:lnTo>
                          <a:pt x="801" y="188"/>
                        </a:lnTo>
                        <a:lnTo>
                          <a:pt x="0" y="188"/>
                        </a:lnTo>
                        <a:lnTo>
                          <a:pt x="0" y="1250"/>
                        </a:lnTo>
                        <a:lnTo>
                          <a:pt x="1888" y="1250"/>
                        </a:lnTo>
                        <a:lnTo>
                          <a:pt x="1888" y="188"/>
                        </a:lnTo>
                        <a:lnTo>
                          <a:pt x="1099" y="188"/>
                        </a:lnTo>
                        <a:close/>
                        <a:moveTo>
                          <a:pt x="949" y="127"/>
                        </a:moveTo>
                        <a:lnTo>
                          <a:pt x="1012" y="188"/>
                        </a:lnTo>
                        <a:lnTo>
                          <a:pt x="888" y="188"/>
                        </a:lnTo>
                        <a:lnTo>
                          <a:pt x="949" y="127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>
                    <a:noFill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/>
                  <a:lstStyle/>
                  <a:p>
                    <a:pPr defTabSz="457200"/>
                    <a:endParaRPr lang="en-US" kern="0" dirty="0" smtClean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37" name="Rectangle 136"/>
                <p:cNvSpPr/>
                <p:nvPr/>
              </p:nvSpPr>
              <p:spPr>
                <a:xfrm>
                  <a:off x="228600" y="3690936"/>
                  <a:ext cx="8686800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/>
                  <a:r>
                    <a:rPr lang="en-US" sz="24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UC IVR (</a:t>
                  </a:r>
                  <a:r>
                    <a:rPr lang="en-US" sz="2400" b="1" kern="0" dirty="0" err="1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Que</a:t>
                  </a:r>
                  <a:r>
                    <a:rPr lang="en-US" sz="2400" b="1" i="1" kern="0" dirty="0" err="1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WorX</a:t>
                  </a:r>
                  <a:r>
                    <a:rPr lang="en-US" sz="24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)</a:t>
                  </a:r>
                </a:p>
                <a:p>
                  <a:pPr marL="0" lvl="2" algn="ctr" defTabSz="457200"/>
                  <a:r>
                    <a:rPr lang="en-US" sz="20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After Call Survey, Announce </a:t>
                  </a:r>
                  <a:r>
                    <a:rPr lang="en-US" sz="14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(ETA/QD)</a:t>
                  </a:r>
                  <a:r>
                    <a:rPr lang="en-US" sz="20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, Adv. Routing</a:t>
                  </a:r>
                </a:p>
                <a:p>
                  <a:pPr marL="0" lvl="2" algn="ctr" defTabSz="457200"/>
                  <a:r>
                    <a:rPr lang="en-US" sz="20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Auto Attendant &amp; Callbacks </a:t>
                  </a:r>
                  <a:r>
                    <a:rPr lang="en-US" sz="1400" b="1" kern="0" dirty="0" smtClean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Open Sans" pitchFamily="34" charset="0"/>
                      <a:ea typeface="Open Sans" pitchFamily="34" charset="0"/>
                      <a:cs typeface="Open Sans" pitchFamily="34" charset="0"/>
                    </a:rPr>
                    <a:t>(Immediate/Scheduled &amp; Web Callback)</a:t>
                  </a:r>
                  <a:endParaRPr lang="en-US" sz="1200" kern="0" dirty="0" smtClea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</p:grpSp>
          <p:pic>
            <p:nvPicPr>
              <p:cNvPr id="134" name="Picture 133" descr="Gears for QueWorx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7655" y="5107675"/>
                <a:ext cx="914400" cy="1064525"/>
              </a:xfrm>
              <a:prstGeom prst="rect">
                <a:avLst/>
              </a:prstGeom>
            </p:spPr>
          </p:pic>
          <p:pic>
            <p:nvPicPr>
              <p:cNvPr id="135" name="Picture 134" descr="CALLBACK Image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845744" y="5301019"/>
                <a:ext cx="1145856" cy="802959"/>
              </a:xfrm>
              <a:prstGeom prst="rect">
                <a:avLst/>
              </a:prstGeom>
            </p:spPr>
          </p:pic>
        </p:grpSp>
        <p:sp>
          <p:nvSpPr>
            <p:cNvPr id="140" name="Rectangle 12"/>
            <p:cNvSpPr/>
            <p:nvPr/>
          </p:nvSpPr>
          <p:spPr>
            <a:xfrm>
              <a:off x="97678" y="5085412"/>
              <a:ext cx="8961120" cy="310034"/>
            </a:xfrm>
            <a:prstGeom prst="rect">
              <a:avLst/>
            </a:prstGeom>
            <a:gradFill>
              <a:gsLst>
                <a:gs pos="0">
                  <a:sysClr val="window" lastClr="FFFFFF">
                    <a:alpha val="81000"/>
                  </a:sysClr>
                </a:gs>
                <a:gs pos="50000">
                  <a:sysClr val="window" lastClr="FFFFFF">
                    <a:lumMod val="85000"/>
                    <a:alpha val="35000"/>
                  </a:sysClr>
                </a:gs>
                <a:gs pos="100000">
                  <a:sysClr val="window" lastClr="FFFFFF">
                    <a:lumMod val="95000"/>
                    <a:alpha val="5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/>
              <a:endParaRPr lang="en-US" kern="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487" y="4943475"/>
            <a:ext cx="8976263" cy="1513178"/>
            <a:chOff x="91537" y="3581400"/>
            <a:chExt cx="8976263" cy="1513178"/>
          </a:xfrm>
        </p:grpSpPr>
        <p:grpSp>
          <p:nvGrpSpPr>
            <p:cNvPr id="11" name="Group 119"/>
            <p:cNvGrpSpPr/>
            <p:nvPr/>
          </p:nvGrpSpPr>
          <p:grpSpPr>
            <a:xfrm>
              <a:off x="91537" y="3581400"/>
              <a:ext cx="8961120" cy="1371600"/>
              <a:chOff x="91537" y="4733558"/>
              <a:chExt cx="8961120" cy="1371600"/>
            </a:xfrm>
          </p:grpSpPr>
          <p:grpSp>
            <p:nvGrpSpPr>
              <p:cNvPr id="12" name="Group 10"/>
              <p:cNvGrpSpPr/>
              <p:nvPr/>
            </p:nvGrpSpPr>
            <p:grpSpPr>
              <a:xfrm>
                <a:off x="91537" y="4733558"/>
                <a:ext cx="8961120" cy="1371600"/>
                <a:chOff x="820425" y="2362200"/>
                <a:chExt cx="8098506" cy="1685558"/>
              </a:xfrm>
            </p:grpSpPr>
            <p:sp>
              <p:nvSpPr>
                <p:cNvPr id="130" name="Freeform 7"/>
                <p:cNvSpPr>
                  <a:spLocks noEditPoints="1"/>
                </p:cNvSpPr>
                <p:nvPr/>
              </p:nvSpPr>
              <p:spPr bwMode="auto">
                <a:xfrm>
                  <a:off x="858212" y="2362200"/>
                  <a:ext cx="8057188" cy="1685558"/>
                </a:xfrm>
                <a:custGeom>
                  <a:avLst/>
                  <a:gdLst>
                    <a:gd name="T0" fmla="*/ 1744663 w 1888"/>
                    <a:gd name="T1" fmla="*/ 298450 h 1250"/>
                    <a:gd name="T2" fmla="*/ 1744663 w 1888"/>
                    <a:gd name="T3" fmla="*/ 234950 h 1250"/>
                    <a:gd name="T4" fmla="*/ 1506537 w 1888"/>
                    <a:gd name="T5" fmla="*/ 0 h 1250"/>
                    <a:gd name="T6" fmla="*/ 1271588 w 1888"/>
                    <a:gd name="T7" fmla="*/ 234950 h 1250"/>
                    <a:gd name="T8" fmla="*/ 1271588 w 1888"/>
                    <a:gd name="T9" fmla="*/ 298450 h 1250"/>
                    <a:gd name="T10" fmla="*/ 0 w 1888"/>
                    <a:gd name="T11" fmla="*/ 298450 h 1250"/>
                    <a:gd name="T12" fmla="*/ 0 w 1888"/>
                    <a:gd name="T13" fmla="*/ 1984375 h 1250"/>
                    <a:gd name="T14" fmla="*/ 2997200 w 1888"/>
                    <a:gd name="T15" fmla="*/ 1984375 h 1250"/>
                    <a:gd name="T16" fmla="*/ 2997200 w 1888"/>
                    <a:gd name="T17" fmla="*/ 298450 h 1250"/>
                    <a:gd name="T18" fmla="*/ 1744663 w 1888"/>
                    <a:gd name="T19" fmla="*/ 298450 h 1250"/>
                    <a:gd name="T20" fmla="*/ 1506537 w 1888"/>
                    <a:gd name="T21" fmla="*/ 201612 h 1250"/>
                    <a:gd name="T22" fmla="*/ 1606550 w 1888"/>
                    <a:gd name="T23" fmla="*/ 298450 h 1250"/>
                    <a:gd name="T24" fmla="*/ 1409700 w 1888"/>
                    <a:gd name="T25" fmla="*/ 298450 h 1250"/>
                    <a:gd name="T26" fmla="*/ 1506537 w 1888"/>
                    <a:gd name="T27" fmla="*/ 201612 h 12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88"/>
                    <a:gd name="T43" fmla="*/ 0 h 1250"/>
                    <a:gd name="T44" fmla="*/ 1888 w 1888"/>
                    <a:gd name="T45" fmla="*/ 1250 h 12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88" h="1250">
                      <a:moveTo>
                        <a:pt x="1099" y="188"/>
                      </a:moveTo>
                      <a:lnTo>
                        <a:pt x="1099" y="148"/>
                      </a:lnTo>
                      <a:lnTo>
                        <a:pt x="949" y="0"/>
                      </a:lnTo>
                      <a:lnTo>
                        <a:pt x="801" y="148"/>
                      </a:lnTo>
                      <a:lnTo>
                        <a:pt x="801" y="188"/>
                      </a:lnTo>
                      <a:lnTo>
                        <a:pt x="0" y="188"/>
                      </a:lnTo>
                      <a:lnTo>
                        <a:pt x="0" y="1250"/>
                      </a:lnTo>
                      <a:lnTo>
                        <a:pt x="1888" y="1250"/>
                      </a:lnTo>
                      <a:lnTo>
                        <a:pt x="1888" y="188"/>
                      </a:lnTo>
                      <a:lnTo>
                        <a:pt x="1099" y="188"/>
                      </a:lnTo>
                      <a:close/>
                      <a:moveTo>
                        <a:pt x="949" y="127"/>
                      </a:moveTo>
                      <a:lnTo>
                        <a:pt x="1012" y="188"/>
                      </a:lnTo>
                      <a:lnTo>
                        <a:pt x="888" y="188"/>
                      </a:lnTo>
                      <a:lnTo>
                        <a:pt x="949" y="127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/>
                <a:lstStyle/>
                <a:p>
                  <a:pPr defTabSz="457200"/>
                  <a:endParaRPr lang="en-US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" name="Rectangle 12"/>
                <p:cNvSpPr/>
                <p:nvPr/>
              </p:nvSpPr>
              <p:spPr>
                <a:xfrm>
                  <a:off x="820425" y="2628251"/>
                  <a:ext cx="8098506" cy="381001"/>
                </a:xfrm>
                <a:prstGeom prst="rect">
                  <a:avLst/>
                </a:prstGeom>
                <a:gradFill>
                  <a:gsLst>
                    <a:gs pos="0">
                      <a:sysClr val="window" lastClr="FFFFFF">
                        <a:alpha val="81000"/>
                      </a:sysClr>
                    </a:gs>
                    <a:gs pos="50000">
                      <a:sysClr val="window" lastClr="FFFFFF">
                        <a:lumMod val="85000"/>
                        <a:alpha val="35000"/>
                      </a:sysClr>
                    </a:gs>
                    <a:gs pos="100000">
                      <a:sysClr val="window" lastClr="FFFFFF">
                        <a:lumMod val="95000"/>
                        <a:alpha val="5000"/>
                      </a:sys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457200"/>
                  <a:endParaRPr lang="en-US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9" name="TextBox 22"/>
              <p:cNvSpPr txBox="1"/>
              <p:nvPr/>
            </p:nvSpPr>
            <p:spPr>
              <a:xfrm>
                <a:off x="286404" y="5181600"/>
                <a:ext cx="86289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2400" b="1" kern="0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UC Multimedia (</a:t>
                </a:r>
                <a:r>
                  <a:rPr lang="en-US" sz="2400" b="1" kern="0" dirty="0" err="1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Contact</a:t>
                </a:r>
                <a:r>
                  <a:rPr lang="en-US" sz="2400" b="1" i="1" kern="0" dirty="0" err="1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WorX</a:t>
                </a:r>
                <a:r>
                  <a:rPr lang="en-US" sz="2400" b="1" kern="0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)</a:t>
                </a:r>
              </a:p>
              <a:p>
                <a:pPr algn="ctr" defTabSz="457200"/>
                <a:r>
                  <a:rPr lang="en-US" sz="2000" b="1" kern="0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Web Chat &amp; Email</a:t>
                </a:r>
              </a:p>
            </p:txBody>
          </p:sp>
        </p:grpSp>
        <p:grpSp>
          <p:nvGrpSpPr>
            <p:cNvPr id="13" name="Group 58"/>
            <p:cNvGrpSpPr/>
            <p:nvPr/>
          </p:nvGrpSpPr>
          <p:grpSpPr>
            <a:xfrm>
              <a:off x="7696200" y="3733800"/>
              <a:ext cx="1371600" cy="1188720"/>
              <a:chOff x="3429000" y="685800"/>
              <a:chExt cx="5715000" cy="5715000"/>
            </a:xfrm>
          </p:grpSpPr>
          <p:sp>
            <p:nvSpPr>
              <p:cNvPr id="126" name="Pentagon 125"/>
              <p:cNvSpPr/>
              <p:nvPr/>
            </p:nvSpPr>
            <p:spPr>
              <a:xfrm rot="16200000">
                <a:off x="4358640" y="1844040"/>
                <a:ext cx="3931920" cy="3505200"/>
              </a:xfrm>
              <a:prstGeom prst="homePlate">
                <a:avLst>
                  <a:gd name="adj" fmla="val 38946"/>
                </a:avLst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27" name="Picture 126" descr="Email Icon.jpg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29000" y="685800"/>
                <a:ext cx="5715000" cy="5715000"/>
              </a:xfrm>
              <a:prstGeom prst="rect">
                <a:avLst/>
              </a:prstGeom>
            </p:spPr>
          </p:pic>
        </p:grpSp>
        <p:grpSp>
          <p:nvGrpSpPr>
            <p:cNvPr id="14" name="Group 61"/>
            <p:cNvGrpSpPr/>
            <p:nvPr/>
          </p:nvGrpSpPr>
          <p:grpSpPr>
            <a:xfrm>
              <a:off x="166048" y="3823648"/>
              <a:ext cx="1524000" cy="1270930"/>
              <a:chOff x="166048" y="1309048"/>
              <a:chExt cx="1524000" cy="1270930"/>
            </a:xfrm>
          </p:grpSpPr>
          <p:pic>
            <p:nvPicPr>
              <p:cNvPr id="123" name="Picture 122" descr="Web Chat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6048" y="1309048"/>
                <a:ext cx="1367092" cy="1270930"/>
              </a:xfrm>
              <a:prstGeom prst="rect">
                <a:avLst/>
              </a:prstGeom>
            </p:spPr>
          </p:pic>
          <p:sp>
            <p:nvSpPr>
              <p:cNvPr id="124" name="TextBox 123"/>
              <p:cNvSpPr txBox="1"/>
              <p:nvPr/>
            </p:nvSpPr>
            <p:spPr>
              <a:xfrm>
                <a:off x="623248" y="1635456"/>
                <a:ext cx="1066800" cy="4572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defTabSz="457200">
                  <a:spcBef>
                    <a:spcPct val="0"/>
                  </a:spcBef>
                </a:pPr>
                <a:r>
                  <a:rPr lang="en-US" sz="1600" b="1" kern="0" dirty="0" smtClean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itchFamily="34" charset="0"/>
                    <a:ea typeface="Open Sans" pitchFamily="34" charset="0"/>
                    <a:cs typeface="NettoOT-Bold" pitchFamily="34" charset="0"/>
                  </a:rPr>
                  <a:t>CHAT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79696" y="1371600"/>
                <a:ext cx="1066800" cy="4572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defTabSz="457200">
                  <a:spcBef>
                    <a:spcPct val="0"/>
                  </a:spcBef>
                </a:pPr>
                <a:r>
                  <a:rPr lang="en-US" sz="1600" b="1" kern="0" dirty="0" smtClean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itchFamily="34" charset="0"/>
                    <a:ea typeface="Open Sans" pitchFamily="34" charset="0"/>
                    <a:cs typeface="NettoOT-Bold" pitchFamily="34" charset="0"/>
                  </a:rPr>
                  <a:t>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490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81018" b="3967"/>
          <a:stretch/>
        </p:blipFill>
        <p:spPr bwMode="auto">
          <a:xfrm>
            <a:off x="173416" y="1219764"/>
            <a:ext cx="1666270" cy="478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le 1"/>
          <p:cNvSpPr txBox="1">
            <a:spLocks/>
          </p:cNvSpPr>
          <p:nvPr/>
        </p:nvSpPr>
        <p:spPr bwMode="gray">
          <a:xfrm>
            <a:off x="141894" y="63064"/>
            <a:ext cx="8784000" cy="468000"/>
          </a:xfrm>
          <a:prstGeom prst="rect">
            <a:avLst/>
          </a:prstGeom>
        </p:spPr>
        <p:txBody>
          <a:bodyPr vert="horz" lIns="91440" tIns="36000" rIns="91440" bIns="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Business Analytics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8344" y="3672209"/>
            <a:ext cx="4904754" cy="51075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Drag &amp; Drop Agents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29200" y="2110900"/>
            <a:ext cx="1529254" cy="223736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pic>
        <p:nvPicPr>
          <p:cNvPr id="15" name="Picture 2"/>
          <p:cNvPicPr preferRelativeResize="0">
            <a:picLocks noChangeArrowheads="1"/>
          </p:cNvPicPr>
          <p:nvPr/>
        </p:nvPicPr>
        <p:blipFill rotWithShape="1">
          <a:blip r:embed="rId3" cstate="print"/>
          <a:srcRect l="22606" t="2906" r="2359" b="2836"/>
          <a:stretch/>
        </p:blipFill>
        <p:spPr bwMode="auto">
          <a:xfrm>
            <a:off x="1850567" y="1205671"/>
            <a:ext cx="6990319" cy="483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rc 15"/>
          <p:cNvSpPr/>
          <p:nvPr/>
        </p:nvSpPr>
        <p:spPr bwMode="auto">
          <a:xfrm rot="12785114">
            <a:off x="1024611" y="2432694"/>
            <a:ext cx="3403265" cy="3172034"/>
          </a:xfrm>
          <a:prstGeom prst="arc">
            <a:avLst>
              <a:gd name="adj1" fmla="val 16367567"/>
              <a:gd name="adj2" fmla="val 1981469"/>
            </a:avLst>
          </a:prstGeom>
          <a:noFill/>
          <a:ln w="57150">
            <a:solidFill>
              <a:srgbClr val="FFC000"/>
            </a:solidFill>
            <a:prstDash val="sysDot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125" y="3672209"/>
            <a:ext cx="5577840" cy="51075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Drag &amp; Drop Agents </a:t>
            </a:r>
            <a:r>
              <a:rPr lang="en-US" sz="2400" dirty="0" smtClean="0">
                <a:solidFill>
                  <a:srgbClr val="002060"/>
                </a:solidFill>
              </a:rPr>
              <a:t>or Callers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Arc 17"/>
          <p:cNvSpPr/>
          <p:nvPr/>
        </p:nvSpPr>
        <p:spPr bwMode="auto">
          <a:xfrm rot="12785114">
            <a:off x="300706" y="2655961"/>
            <a:ext cx="1683884" cy="1574499"/>
          </a:xfrm>
          <a:prstGeom prst="arc">
            <a:avLst>
              <a:gd name="adj1" fmla="val 15834876"/>
              <a:gd name="adj2" fmla="val 1981469"/>
            </a:avLst>
          </a:prstGeom>
          <a:noFill/>
          <a:ln w="57150">
            <a:solidFill>
              <a:srgbClr val="002060"/>
            </a:solidFill>
            <a:prstDash val="sysDot"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2124" y="3672209"/>
            <a:ext cx="5577840" cy="51075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Drag &amp; Drop Agents </a:t>
            </a:r>
            <a:r>
              <a:rPr lang="en-US" sz="2400" dirty="0" smtClean="0">
                <a:solidFill>
                  <a:srgbClr val="FFC000"/>
                </a:solidFill>
              </a:rPr>
              <a:t>or Callers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21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16" grpId="0" animBg="1"/>
      <p:bldP spid="18" grpId="0" animBg="1"/>
      <p:bldP spid="18" grpId="1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Silent Monitor/Barge using Phone or RTS</a:t>
            </a:r>
            <a:endParaRPr lang="en-US" dirty="0">
              <a:effectLst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0" y="990600"/>
            <a:ext cx="8839200" cy="52578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Silent monitor/barge from the GNAV client real-time screen (RTS)</a:t>
            </a:r>
          </a:p>
          <a:p>
            <a:pPr lvl="1">
              <a:buNone/>
            </a:pPr>
            <a:endParaRPr lang="en-US" sz="24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l="25020" t="68878" r="57191" b="11458"/>
          <a:stretch>
            <a:fillRect/>
          </a:stretch>
        </p:blipFill>
        <p:spPr bwMode="auto">
          <a:xfrm>
            <a:off x="381000" y="21336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133600"/>
            <a:ext cx="5638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876800"/>
            <a:ext cx="86010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 l="25988" t="86458" r="59956" b="9375"/>
          <a:stretch>
            <a:fillRect/>
          </a:stretch>
        </p:blipFill>
        <p:spPr bwMode="auto">
          <a:xfrm>
            <a:off x="381000" y="4114800"/>
            <a:ext cx="1981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>
            <a:stCxn id="36" idx="3"/>
          </p:cNvCxnSpPr>
          <p:nvPr/>
        </p:nvCxnSpPr>
        <p:spPr>
          <a:xfrm flipH="1">
            <a:off x="838200" y="3653454"/>
            <a:ext cx="2046307" cy="1909146"/>
          </a:xfrm>
          <a:prstGeom prst="straightConnector1">
            <a:avLst/>
          </a:prstGeom>
          <a:ln w="57150">
            <a:solidFill>
              <a:srgbClr val="002060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804160" y="3185160"/>
            <a:ext cx="548640" cy="548640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4800" y="5394960"/>
            <a:ext cx="548640" cy="548640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11392" y="3962400"/>
            <a:ext cx="5462781" cy="71508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Monitor Agents or Calls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65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Capacity Analysis</a:t>
            </a:r>
            <a:endParaRPr lang="en-US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743200"/>
            <a:ext cx="838200" cy="228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  <a:endCxn id="8" idx="1"/>
          </p:cNvCxnSpPr>
          <p:nvPr/>
        </p:nvCxnSpPr>
        <p:spPr>
          <a:xfrm>
            <a:off x="1676400" y="2857500"/>
            <a:ext cx="2819400" cy="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495800" y="2743200"/>
            <a:ext cx="685800" cy="228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0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Analytics</a:t>
            </a:r>
            <a:endParaRPr lang="en-US" b="1" dirty="0"/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14" y="685800"/>
            <a:ext cx="9152713" cy="586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-1" y="686544"/>
            <a:ext cx="9143999" cy="874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114300" y="674405"/>
            <a:ext cx="8915400" cy="875491"/>
            <a:chOff x="133350" y="995368"/>
            <a:chExt cx="8915400" cy="875491"/>
          </a:xfrm>
          <a:solidFill>
            <a:srgbClr val="002060"/>
          </a:solidFill>
        </p:grpSpPr>
        <p:grpSp>
          <p:nvGrpSpPr>
            <p:cNvPr id="4" name="Group 5"/>
            <p:cNvGrpSpPr/>
            <p:nvPr/>
          </p:nvGrpSpPr>
          <p:grpSpPr>
            <a:xfrm>
              <a:off x="133350" y="995368"/>
              <a:ext cx="8915400" cy="875491"/>
              <a:chOff x="133350" y="838200"/>
              <a:chExt cx="8915400" cy="875491"/>
            </a:xfrm>
            <a:grpFill/>
          </p:grpSpPr>
          <p:grpSp>
            <p:nvGrpSpPr>
              <p:cNvPr id="5" name="Group 3"/>
              <p:cNvGrpSpPr/>
              <p:nvPr/>
            </p:nvGrpSpPr>
            <p:grpSpPr>
              <a:xfrm>
                <a:off x="133350" y="838200"/>
                <a:ext cx="8915400" cy="875491"/>
                <a:chOff x="858212" y="2362200"/>
                <a:chExt cx="8057188" cy="1241411"/>
              </a:xfrm>
              <a:grpFill/>
            </p:grpSpPr>
            <p:sp>
              <p:nvSpPr>
                <p:cNvPr id="9" name="Freeform 7"/>
                <p:cNvSpPr>
                  <a:spLocks noEditPoints="1"/>
                </p:cNvSpPr>
                <p:nvPr/>
              </p:nvSpPr>
              <p:spPr bwMode="auto">
                <a:xfrm>
                  <a:off x="858212" y="2362200"/>
                  <a:ext cx="8057188" cy="1241411"/>
                </a:xfrm>
                <a:custGeom>
                  <a:avLst/>
                  <a:gdLst>
                    <a:gd name="T0" fmla="*/ 1744663 w 1888"/>
                    <a:gd name="T1" fmla="*/ 298450 h 1250"/>
                    <a:gd name="T2" fmla="*/ 1744663 w 1888"/>
                    <a:gd name="T3" fmla="*/ 234950 h 1250"/>
                    <a:gd name="T4" fmla="*/ 1506537 w 1888"/>
                    <a:gd name="T5" fmla="*/ 0 h 1250"/>
                    <a:gd name="T6" fmla="*/ 1271588 w 1888"/>
                    <a:gd name="T7" fmla="*/ 234950 h 1250"/>
                    <a:gd name="T8" fmla="*/ 1271588 w 1888"/>
                    <a:gd name="T9" fmla="*/ 298450 h 1250"/>
                    <a:gd name="T10" fmla="*/ 0 w 1888"/>
                    <a:gd name="T11" fmla="*/ 298450 h 1250"/>
                    <a:gd name="T12" fmla="*/ 0 w 1888"/>
                    <a:gd name="T13" fmla="*/ 1984375 h 1250"/>
                    <a:gd name="T14" fmla="*/ 2997200 w 1888"/>
                    <a:gd name="T15" fmla="*/ 1984375 h 1250"/>
                    <a:gd name="T16" fmla="*/ 2997200 w 1888"/>
                    <a:gd name="T17" fmla="*/ 298450 h 1250"/>
                    <a:gd name="T18" fmla="*/ 1744663 w 1888"/>
                    <a:gd name="T19" fmla="*/ 298450 h 1250"/>
                    <a:gd name="T20" fmla="*/ 1506537 w 1888"/>
                    <a:gd name="T21" fmla="*/ 201612 h 1250"/>
                    <a:gd name="T22" fmla="*/ 1606550 w 1888"/>
                    <a:gd name="T23" fmla="*/ 298450 h 1250"/>
                    <a:gd name="T24" fmla="*/ 1409700 w 1888"/>
                    <a:gd name="T25" fmla="*/ 298450 h 1250"/>
                    <a:gd name="T26" fmla="*/ 1506537 w 1888"/>
                    <a:gd name="T27" fmla="*/ 201612 h 12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88"/>
                    <a:gd name="T43" fmla="*/ 0 h 1250"/>
                    <a:gd name="T44" fmla="*/ 1888 w 1888"/>
                    <a:gd name="T45" fmla="*/ 1250 h 12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88" h="1250">
                      <a:moveTo>
                        <a:pt x="1099" y="188"/>
                      </a:moveTo>
                      <a:lnTo>
                        <a:pt x="1099" y="148"/>
                      </a:lnTo>
                      <a:lnTo>
                        <a:pt x="949" y="0"/>
                      </a:lnTo>
                      <a:lnTo>
                        <a:pt x="801" y="148"/>
                      </a:lnTo>
                      <a:lnTo>
                        <a:pt x="801" y="188"/>
                      </a:lnTo>
                      <a:lnTo>
                        <a:pt x="0" y="188"/>
                      </a:lnTo>
                      <a:lnTo>
                        <a:pt x="0" y="1250"/>
                      </a:lnTo>
                      <a:lnTo>
                        <a:pt x="1888" y="1250"/>
                      </a:lnTo>
                      <a:lnTo>
                        <a:pt x="1888" y="188"/>
                      </a:lnTo>
                      <a:lnTo>
                        <a:pt x="1099" y="188"/>
                      </a:lnTo>
                      <a:close/>
                      <a:moveTo>
                        <a:pt x="949" y="127"/>
                      </a:moveTo>
                      <a:lnTo>
                        <a:pt x="1012" y="188"/>
                      </a:lnTo>
                      <a:lnTo>
                        <a:pt x="888" y="188"/>
                      </a:lnTo>
                      <a:lnTo>
                        <a:pt x="949" y="127"/>
                      </a:lnTo>
                      <a:close/>
                    </a:path>
                  </a:pathLst>
                </a:custGeom>
                <a:grpFill/>
                <a:ln>
                  <a:headEnd/>
                  <a:tailEnd/>
                </a:ln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 prst="convex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" name="Rectangle 2"/>
                <p:cNvSpPr/>
                <p:nvPr/>
              </p:nvSpPr>
              <p:spPr>
                <a:xfrm>
                  <a:off x="934411" y="2667000"/>
                  <a:ext cx="7904789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17665" y="1045112"/>
                <a:ext cx="8686800" cy="64008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2400" b="1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Historical Reporting</a:t>
                </a:r>
              </a:p>
              <a:p>
                <a:pPr algn="ctr" defTabSz="457200"/>
                <a:r>
                  <a:rPr lang="en-US" sz="1600" dirty="0">
                    <a:solidFill>
                      <a:schemeClr val="bg1"/>
                    </a:solidFill>
                    <a:latin typeface="Calibri" pitchFamily="34" charset="0"/>
                  </a:rPr>
                  <a:t>98 Standard Reports - </a:t>
                </a:r>
                <a:r>
                  <a:rPr lang="en-US" sz="1200" dirty="0">
                    <a:solidFill>
                      <a:schemeClr val="bg1"/>
                    </a:solidFill>
                    <a:latin typeface="Calibri" pitchFamily="34" charset="0"/>
                  </a:rPr>
                  <a:t>Export PDF, Excel, Word, 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pic>
          <p:nvPicPr>
            <p:cNvPr id="47" name="Picture 46" descr="UC Call Center Icon Imag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250" y="1232766"/>
              <a:ext cx="533400" cy="533400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47" descr="GNAV Ic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0652" y="1265596"/>
              <a:ext cx="681458" cy="491637"/>
            </a:xfrm>
            <a:prstGeom prst="rect">
              <a:avLst/>
            </a:prstGeom>
            <a:grpFill/>
          </p:spPr>
        </p:pic>
      </p:grpSp>
      <p:pic>
        <p:nvPicPr>
          <p:cNvPr id="14" name="Picture 13"/>
          <p:cNvPicPr preferRelativeResize="0">
            <a:picLocks/>
          </p:cNvPicPr>
          <p:nvPr/>
        </p:nvPicPr>
        <p:blipFill rotWithShape="1">
          <a:blip r:embed="rId6"/>
          <a:srcRect b="2890"/>
          <a:stretch/>
        </p:blipFill>
        <p:spPr>
          <a:xfrm>
            <a:off x="42495" y="1582726"/>
            <a:ext cx="3108960" cy="4970474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/>
          </p:cNvPicPr>
          <p:nvPr/>
        </p:nvPicPr>
        <p:blipFill rotWithShape="1">
          <a:blip r:embed="rId7"/>
          <a:srcRect b="3419"/>
          <a:stretch/>
        </p:blipFill>
        <p:spPr>
          <a:xfrm>
            <a:off x="2995334" y="1582726"/>
            <a:ext cx="3108960" cy="4970474"/>
          </a:xfrm>
          <a:prstGeom prst="rect">
            <a:avLst/>
          </a:prstGeom>
        </p:spPr>
      </p:pic>
      <p:pic>
        <p:nvPicPr>
          <p:cNvPr id="16" name="Picture 15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035040" y="1582726"/>
            <a:ext cx="3108960" cy="49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32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Reporting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9514" y="791889"/>
            <a:ext cx="4959753" cy="5616476"/>
          </a:xfrm>
        </p:spPr>
        <p:txBody>
          <a:bodyPr>
            <a:normAutofit/>
          </a:bodyPr>
          <a:lstStyle/>
          <a:p>
            <a:r>
              <a:rPr lang="en-US" altLang="en-US" sz="1400" dirty="0" smtClean="0"/>
              <a:t>Reports:</a:t>
            </a:r>
          </a:p>
          <a:p>
            <a:pPr lvl="3"/>
            <a:r>
              <a:rPr lang="en-US" altLang="en-US" sz="1000" dirty="0"/>
              <a:t>C</a:t>
            </a:r>
            <a:r>
              <a:rPr lang="en-US" altLang="en-US" sz="1000" dirty="0" smtClean="0"/>
              <a:t>reate </a:t>
            </a:r>
            <a:r>
              <a:rPr lang="en-US" altLang="en-US" sz="1000" dirty="0"/>
              <a:t>report(s) </a:t>
            </a:r>
            <a:endParaRPr lang="en-US" altLang="en-US" sz="1000" dirty="0" smtClean="0"/>
          </a:p>
          <a:p>
            <a:pPr lvl="3"/>
            <a:r>
              <a:rPr lang="en-US" altLang="en-US" sz="1000" dirty="0" smtClean="0"/>
              <a:t>Answered Calls / Abandoned </a:t>
            </a:r>
            <a:r>
              <a:rPr lang="en-US" altLang="en-US" sz="1000" dirty="0"/>
              <a:t>(Caller </a:t>
            </a:r>
            <a:r>
              <a:rPr lang="en-US" altLang="en-US" sz="1000" dirty="0" smtClean="0"/>
              <a:t>Hang up)</a:t>
            </a:r>
          </a:p>
          <a:p>
            <a:pPr lvl="3"/>
            <a:r>
              <a:rPr lang="en-US" altLang="en-US" sz="1000" dirty="0" smtClean="0"/>
              <a:t>Deflected Calls (Queue </a:t>
            </a:r>
            <a:r>
              <a:rPr lang="en-US" altLang="en-US" sz="1000" dirty="0"/>
              <a:t>Full</a:t>
            </a:r>
            <a:r>
              <a:rPr lang="en-US" altLang="en-US" sz="1000" dirty="0" smtClean="0"/>
              <a:t>)/Overflow/Callbacks </a:t>
            </a:r>
          </a:p>
          <a:p>
            <a:pPr lvl="3"/>
            <a:r>
              <a:rPr lang="en-US" altLang="en-US" sz="1000" dirty="0" smtClean="0"/>
              <a:t>Hourly</a:t>
            </a:r>
            <a:r>
              <a:rPr lang="en-US" altLang="en-US" sz="1000" dirty="0"/>
              <a:t>, Daily, </a:t>
            </a:r>
            <a:r>
              <a:rPr lang="en-US" altLang="en-US" sz="1000" dirty="0" smtClean="0"/>
              <a:t>Weekly, Monthly &amp; Yearly Format</a:t>
            </a:r>
            <a:endParaRPr lang="en-US" altLang="en-US" sz="1000" dirty="0"/>
          </a:p>
          <a:p>
            <a:pPr lvl="3"/>
            <a:r>
              <a:rPr lang="en-US" altLang="en-US" sz="1000" dirty="0" smtClean="0"/>
              <a:t>Average </a:t>
            </a:r>
            <a:r>
              <a:rPr lang="en-US" altLang="en-US" sz="1000" dirty="0"/>
              <a:t>Wait </a:t>
            </a:r>
            <a:r>
              <a:rPr lang="en-US" altLang="en-US" sz="1000" dirty="0" smtClean="0"/>
              <a:t>Time / Longest </a:t>
            </a:r>
            <a:r>
              <a:rPr lang="en-US" altLang="en-US" sz="1000" dirty="0"/>
              <a:t>Wait Time </a:t>
            </a:r>
            <a:endParaRPr lang="en-US" altLang="en-US" sz="1000" dirty="0" smtClean="0"/>
          </a:p>
          <a:p>
            <a:pPr lvl="3"/>
            <a:r>
              <a:rPr lang="en-US" altLang="en-US" sz="1000" dirty="0" smtClean="0"/>
              <a:t>Longest </a:t>
            </a:r>
            <a:r>
              <a:rPr lang="en-US" altLang="en-US" sz="1000" dirty="0"/>
              <a:t>Wait time for the month in Hourly, Daily, Weekly </a:t>
            </a:r>
            <a:r>
              <a:rPr lang="en-US" altLang="en-US" sz="1000" dirty="0" smtClean="0"/>
              <a:t>&amp; </a:t>
            </a:r>
            <a:r>
              <a:rPr lang="en-US" altLang="en-US" sz="1000" dirty="0"/>
              <a:t>Monthly </a:t>
            </a:r>
            <a:r>
              <a:rPr lang="en-US" altLang="en-US" sz="1000" dirty="0" smtClean="0"/>
              <a:t>Format</a:t>
            </a:r>
          </a:p>
          <a:p>
            <a:pPr lvl="3"/>
            <a:r>
              <a:rPr lang="en-US" altLang="en-US" sz="1000" dirty="0" smtClean="0"/>
              <a:t>Longest Abandon Duration</a:t>
            </a:r>
            <a:endParaRPr lang="en-US" altLang="en-US" sz="1000" dirty="0"/>
          </a:p>
          <a:p>
            <a:pPr lvl="3"/>
            <a:r>
              <a:rPr lang="en-US" altLang="en-US" sz="1000" dirty="0" smtClean="0"/>
              <a:t>Agent States - Logged in, </a:t>
            </a:r>
            <a:r>
              <a:rPr lang="en-US" altLang="en-US" sz="1000" dirty="0"/>
              <a:t>L</a:t>
            </a:r>
            <a:r>
              <a:rPr lang="en-US" altLang="en-US" sz="1000" dirty="0" smtClean="0"/>
              <a:t>ogged </a:t>
            </a:r>
            <a:r>
              <a:rPr lang="en-US" altLang="en-US" sz="1000" dirty="0"/>
              <a:t>out, </a:t>
            </a:r>
            <a:r>
              <a:rPr lang="en-US" altLang="en-US" sz="1000" dirty="0" smtClean="0"/>
              <a:t>Work </a:t>
            </a:r>
            <a:r>
              <a:rPr lang="en-US" altLang="en-US" sz="1000" dirty="0"/>
              <a:t>M</a:t>
            </a:r>
            <a:r>
              <a:rPr lang="en-US" altLang="en-US" sz="1000" dirty="0" smtClean="0"/>
              <a:t>ode, Break Mode, etc.</a:t>
            </a:r>
            <a:endParaRPr lang="en-US" altLang="en-US" sz="1000" dirty="0"/>
          </a:p>
          <a:p>
            <a:pPr lvl="0"/>
            <a:endParaRPr lang="en-US" altLang="en-US" sz="1400" dirty="0" smtClean="0"/>
          </a:p>
          <a:p>
            <a:pPr lvl="0"/>
            <a:endParaRPr lang="en-US" altLang="en-US" sz="1400" dirty="0"/>
          </a:p>
          <a:p>
            <a:pPr lvl="0"/>
            <a:endParaRPr lang="en-US" altLang="en-US" sz="1400" dirty="0" smtClean="0"/>
          </a:p>
          <a:p>
            <a:pPr lvl="0"/>
            <a:endParaRPr lang="en-US" altLang="en-US" sz="1400" dirty="0"/>
          </a:p>
          <a:p>
            <a:pPr lvl="0"/>
            <a:endParaRPr lang="en-US" altLang="en-US" sz="1400" dirty="0" smtClean="0"/>
          </a:p>
          <a:p>
            <a:pPr lvl="0"/>
            <a:endParaRPr lang="en-US" altLang="en-US" sz="1400" dirty="0"/>
          </a:p>
          <a:p>
            <a:pPr lvl="0"/>
            <a:endParaRPr lang="en-US" altLang="en-US" sz="1400" dirty="0" smtClean="0"/>
          </a:p>
          <a:p>
            <a:pPr lvl="0"/>
            <a:endParaRPr lang="en-US" altLang="en-US" sz="1400" dirty="0"/>
          </a:p>
          <a:p>
            <a:pPr lvl="0"/>
            <a:endParaRPr lang="en-US" altLang="en-US" sz="1400" dirty="0" smtClean="0"/>
          </a:p>
          <a:p>
            <a:pPr lvl="0"/>
            <a:endParaRPr lang="en-US" altLang="en-US" sz="1400" dirty="0"/>
          </a:p>
          <a:p>
            <a:pPr lvl="0"/>
            <a:endParaRPr lang="en-US" altLang="en-US" sz="1400" dirty="0" smtClean="0"/>
          </a:p>
          <a:p>
            <a:pPr lvl="0"/>
            <a:endParaRPr lang="en-US" altLang="en-US" sz="1400" dirty="0"/>
          </a:p>
          <a:p>
            <a:pPr lvl="0"/>
            <a:endParaRPr lang="en-US" altLang="en-US" sz="1400" dirty="0" smtClean="0"/>
          </a:p>
          <a:p>
            <a:pPr marL="0" lvl="0" indent="0">
              <a:buNone/>
            </a:pPr>
            <a:endParaRPr lang="en-US" altLang="en-US" sz="1400" dirty="0"/>
          </a:p>
          <a:p>
            <a:endParaRPr lang="en-US" sz="1400" dirty="0"/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4018" y="3293298"/>
            <a:ext cx="5549381" cy="306705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035845" y="1165422"/>
            <a:ext cx="4108155" cy="51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 Wizard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964" b="17664"/>
          <a:stretch/>
        </p:blipFill>
        <p:spPr>
          <a:xfrm>
            <a:off x="300718" y="951821"/>
            <a:ext cx="5316311" cy="3631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4146"/>
          <a:stretch/>
        </p:blipFill>
        <p:spPr>
          <a:xfrm>
            <a:off x="6037489" y="951821"/>
            <a:ext cx="2769054" cy="4448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384" y="3382385"/>
            <a:ext cx="1946502" cy="2908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31799" y="1329265"/>
            <a:ext cx="1608667" cy="3183467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40466" y="1329264"/>
            <a:ext cx="1024467" cy="1574803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64933" y="1329266"/>
            <a:ext cx="1151467" cy="157480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18592" y="1329265"/>
            <a:ext cx="1398437" cy="982135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88743" y="1329265"/>
            <a:ext cx="2625952" cy="363220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398384" y="3384831"/>
            <a:ext cx="1946502" cy="290558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799" y="4787055"/>
            <a:ext cx="2480733" cy="12003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Last entries saved making it faster to run different reports for the same 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Analytics</a:t>
            </a:r>
            <a:endParaRPr lang="en-US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85" y="1676966"/>
            <a:ext cx="8765629" cy="486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48"/>
          <p:cNvGrpSpPr/>
          <p:nvPr/>
        </p:nvGrpSpPr>
        <p:grpSpPr>
          <a:xfrm>
            <a:off x="114300" y="674405"/>
            <a:ext cx="8915400" cy="875491"/>
            <a:chOff x="133350" y="995368"/>
            <a:chExt cx="8915400" cy="875491"/>
          </a:xfrm>
          <a:solidFill>
            <a:srgbClr val="002060"/>
          </a:solidFill>
        </p:grpSpPr>
        <p:grpSp>
          <p:nvGrpSpPr>
            <p:cNvPr id="22" name="Group 5"/>
            <p:cNvGrpSpPr/>
            <p:nvPr/>
          </p:nvGrpSpPr>
          <p:grpSpPr>
            <a:xfrm>
              <a:off x="133350" y="995368"/>
              <a:ext cx="8915400" cy="875491"/>
              <a:chOff x="133350" y="838200"/>
              <a:chExt cx="8915400" cy="875491"/>
            </a:xfrm>
            <a:grpFill/>
          </p:grpSpPr>
          <p:grpSp>
            <p:nvGrpSpPr>
              <p:cNvPr id="26" name="Group 3"/>
              <p:cNvGrpSpPr/>
              <p:nvPr/>
            </p:nvGrpSpPr>
            <p:grpSpPr>
              <a:xfrm>
                <a:off x="133350" y="838200"/>
                <a:ext cx="8915400" cy="875491"/>
                <a:chOff x="858212" y="2362200"/>
                <a:chExt cx="8057188" cy="1241411"/>
              </a:xfrm>
              <a:grpFill/>
            </p:grpSpPr>
            <p:sp>
              <p:nvSpPr>
                <p:cNvPr id="28" name="Freeform 7"/>
                <p:cNvSpPr>
                  <a:spLocks noEditPoints="1"/>
                </p:cNvSpPr>
                <p:nvPr/>
              </p:nvSpPr>
              <p:spPr bwMode="auto">
                <a:xfrm>
                  <a:off x="858212" y="2362200"/>
                  <a:ext cx="8057188" cy="1241411"/>
                </a:xfrm>
                <a:custGeom>
                  <a:avLst/>
                  <a:gdLst>
                    <a:gd name="T0" fmla="*/ 1744663 w 1888"/>
                    <a:gd name="T1" fmla="*/ 298450 h 1250"/>
                    <a:gd name="T2" fmla="*/ 1744663 w 1888"/>
                    <a:gd name="T3" fmla="*/ 234950 h 1250"/>
                    <a:gd name="T4" fmla="*/ 1506537 w 1888"/>
                    <a:gd name="T5" fmla="*/ 0 h 1250"/>
                    <a:gd name="T6" fmla="*/ 1271588 w 1888"/>
                    <a:gd name="T7" fmla="*/ 234950 h 1250"/>
                    <a:gd name="T8" fmla="*/ 1271588 w 1888"/>
                    <a:gd name="T9" fmla="*/ 298450 h 1250"/>
                    <a:gd name="T10" fmla="*/ 0 w 1888"/>
                    <a:gd name="T11" fmla="*/ 298450 h 1250"/>
                    <a:gd name="T12" fmla="*/ 0 w 1888"/>
                    <a:gd name="T13" fmla="*/ 1984375 h 1250"/>
                    <a:gd name="T14" fmla="*/ 2997200 w 1888"/>
                    <a:gd name="T15" fmla="*/ 1984375 h 1250"/>
                    <a:gd name="T16" fmla="*/ 2997200 w 1888"/>
                    <a:gd name="T17" fmla="*/ 298450 h 1250"/>
                    <a:gd name="T18" fmla="*/ 1744663 w 1888"/>
                    <a:gd name="T19" fmla="*/ 298450 h 1250"/>
                    <a:gd name="T20" fmla="*/ 1506537 w 1888"/>
                    <a:gd name="T21" fmla="*/ 201612 h 1250"/>
                    <a:gd name="T22" fmla="*/ 1606550 w 1888"/>
                    <a:gd name="T23" fmla="*/ 298450 h 1250"/>
                    <a:gd name="T24" fmla="*/ 1409700 w 1888"/>
                    <a:gd name="T25" fmla="*/ 298450 h 1250"/>
                    <a:gd name="T26" fmla="*/ 1506537 w 1888"/>
                    <a:gd name="T27" fmla="*/ 201612 h 12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88"/>
                    <a:gd name="T43" fmla="*/ 0 h 1250"/>
                    <a:gd name="T44" fmla="*/ 1888 w 1888"/>
                    <a:gd name="T45" fmla="*/ 1250 h 12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88" h="1250">
                      <a:moveTo>
                        <a:pt x="1099" y="188"/>
                      </a:moveTo>
                      <a:lnTo>
                        <a:pt x="1099" y="148"/>
                      </a:lnTo>
                      <a:lnTo>
                        <a:pt x="949" y="0"/>
                      </a:lnTo>
                      <a:lnTo>
                        <a:pt x="801" y="148"/>
                      </a:lnTo>
                      <a:lnTo>
                        <a:pt x="801" y="188"/>
                      </a:lnTo>
                      <a:lnTo>
                        <a:pt x="0" y="188"/>
                      </a:lnTo>
                      <a:lnTo>
                        <a:pt x="0" y="1250"/>
                      </a:lnTo>
                      <a:lnTo>
                        <a:pt x="1888" y="1250"/>
                      </a:lnTo>
                      <a:lnTo>
                        <a:pt x="1888" y="188"/>
                      </a:lnTo>
                      <a:lnTo>
                        <a:pt x="1099" y="188"/>
                      </a:lnTo>
                      <a:close/>
                      <a:moveTo>
                        <a:pt x="949" y="127"/>
                      </a:moveTo>
                      <a:lnTo>
                        <a:pt x="1012" y="188"/>
                      </a:lnTo>
                      <a:lnTo>
                        <a:pt x="888" y="188"/>
                      </a:lnTo>
                      <a:lnTo>
                        <a:pt x="949" y="127"/>
                      </a:lnTo>
                      <a:close/>
                    </a:path>
                  </a:pathLst>
                </a:custGeom>
                <a:grpFill/>
                <a:ln>
                  <a:headEnd/>
                  <a:tailEnd/>
                </a:ln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 prst="convex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Rectangle 2"/>
                <p:cNvSpPr/>
                <p:nvPr/>
              </p:nvSpPr>
              <p:spPr>
                <a:xfrm>
                  <a:off x="934411" y="2667000"/>
                  <a:ext cx="7904789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228600" y="1180227"/>
                <a:ext cx="8686800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2400" b="1" dirty="0" smtClean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Report Scheduling</a:t>
                </a:r>
                <a:endParaRPr lang="en-US" sz="24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pic>
          <p:nvPicPr>
            <p:cNvPr id="23" name="Picture 22" descr="UC Call Center Icon Imag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250" y="1232766"/>
              <a:ext cx="533400" cy="533400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 descr="GNAV Ic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0652" y="1265596"/>
              <a:ext cx="681458" cy="491637"/>
            </a:xfrm>
            <a:prstGeom prst="rect">
              <a:avLst/>
            </a:prstGeom>
            <a:grpFill/>
          </p:spPr>
        </p:pic>
      </p:grpSp>
      <p:sp>
        <p:nvSpPr>
          <p:cNvPr id="3" name="TextBox 2"/>
          <p:cNvSpPr txBox="1"/>
          <p:nvPr/>
        </p:nvSpPr>
        <p:spPr>
          <a:xfrm>
            <a:off x="1088130" y="5842000"/>
            <a:ext cx="6967741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Auto Email Scheduled Reports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0209" y="4953760"/>
            <a:ext cx="5123582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PDF, WORD, EXCEL – Daily/Weekly/Monthly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94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0563"/>
            <a:ext cx="9144000" cy="589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Call Activity – View Details by System &amp; Split Monthly </a:t>
            </a:r>
            <a:endParaRPr lang="en-US" dirty="0"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47650" y="4319752"/>
            <a:ext cx="1047750" cy="1513489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292772" y="5281451"/>
            <a:ext cx="4288878" cy="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616095" y="2749890"/>
            <a:ext cx="3061322" cy="331128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4002" tIns="32001" rIns="64002" bIns="32001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Quarter-Hour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Half Hour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Hourly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Daily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Weekly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Days of the Week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Monthly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Yearly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84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151"/>
            <a:ext cx="9144000" cy="584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Call Activity by Days of the Week</a:t>
            </a:r>
            <a:endParaRPr lang="en-US" dirty="0"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8493" y="4059612"/>
            <a:ext cx="714375" cy="1524000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994" tIns="88192" rIns="62994" bIns="88192" numCol="1" rtlCol="0" anchor="ctr" anchorCtr="0" compatLnSpc="1">
            <a:prstTxWarp prst="textNoShape">
              <a:avLst/>
            </a:prstTxWarp>
          </a:bodyPr>
          <a:lstStyle/>
          <a:p>
            <a:pPr algn="ctr" defTabSz="640016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5181600"/>
            <a:ext cx="4229100" cy="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4683716" y="2939082"/>
            <a:ext cx="3181213" cy="344629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4002" tIns="32001" rIns="64002" bIns="32001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Quarter-Hour</a:t>
            </a:r>
          </a:p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Half Hour</a:t>
            </a:r>
          </a:p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Hourly</a:t>
            </a:r>
          </a:p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Daily</a:t>
            </a:r>
          </a:p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Weekly</a:t>
            </a:r>
          </a:p>
          <a:p>
            <a:pPr algn="ctr"/>
            <a:r>
              <a:rPr lang="en-US" sz="2500" dirty="0" smtClean="0">
                <a:solidFill>
                  <a:srgbClr val="FFC000"/>
                </a:solidFill>
              </a:rPr>
              <a:t>Days of the Week</a:t>
            </a:r>
          </a:p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Monthly</a:t>
            </a:r>
          </a:p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Yearly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56745"/>
            <a:ext cx="9144000" cy="580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Agent Averages - spot anomalies quickly</a:t>
            </a:r>
            <a:endParaRPr lang="en-US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7251" y="4508504"/>
            <a:ext cx="3317875" cy="71506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Quickly spot anomalies between agents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07419" y="2427890"/>
            <a:ext cx="4159781" cy="4012807"/>
          </a:xfrm>
          <a:prstGeom prst="roundRect">
            <a:avLst/>
          </a:prstGeom>
          <a:noFill/>
          <a:ln w="762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62991" tIns="88187" rIns="62991" bIns="88187" numCol="1" rtlCol="0" anchor="ctr" anchorCtr="0" compatLnSpc="1">
            <a:prstTxWarp prst="textNoShape">
              <a:avLst/>
            </a:prstTxWarp>
          </a:bodyPr>
          <a:lstStyle/>
          <a:p>
            <a:pPr algn="ctr" defTabSz="639984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4722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UCE Contact Center Solution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683" y="857865"/>
            <a:ext cx="2472406" cy="5378395"/>
          </a:xfrm>
          <a:prstGeom prst="rect">
            <a:avLst/>
          </a:prstGeom>
          <a:solidFill>
            <a:srgbClr val="005DDA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UC ACD Agent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Voice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Email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Web Chat</a:t>
            </a:r>
            <a:endParaRPr lang="en-US" sz="11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Agent Desktop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Presence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Screen Pop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Call Control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Stats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Wrap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GNAV – Supervisor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Real-time </a:t>
            </a:r>
            <a:r>
              <a:rPr lang="en-US" sz="1100" dirty="0" smtClean="0">
                <a:solidFill>
                  <a:schemeClr val="bg1"/>
                </a:solidFill>
              </a:rPr>
              <a:t>Display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Calls in Queue View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Capacity Analysis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Custom Views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Management Tools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Split Mode Changes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Historical Reports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Scheduled Reports</a:t>
            </a:r>
            <a:endParaRPr lang="en-US" sz="11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Virtual </a:t>
            </a:r>
            <a:r>
              <a:rPr lang="en-US" sz="1100" dirty="0" smtClean="0">
                <a:solidFill>
                  <a:schemeClr val="bg1"/>
                </a:solidFill>
              </a:rPr>
              <a:t>Wallboard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3736" y="829905"/>
            <a:ext cx="2479778" cy="5516895"/>
          </a:xfrm>
          <a:prstGeom prst="rect">
            <a:avLst/>
          </a:prstGeom>
          <a:solidFill>
            <a:srgbClr val="005DDA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UC IVR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Auto Attendant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Announce (ETA/QD)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Callback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Routing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After Call Survey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UC Multimedia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CRM Lite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Analytics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Library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Category Tracking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Open URL Links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Silent Monitor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Join </a:t>
            </a:r>
            <a:r>
              <a:rPr lang="en-US" sz="1100" dirty="0">
                <a:solidFill>
                  <a:schemeClr val="bg1"/>
                </a:solidFill>
              </a:rPr>
              <a:t>Conversations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Recording</a:t>
            </a: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Voice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Screen Capture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After Call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WFM Integration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90697" y="1236825"/>
            <a:ext cx="3162607" cy="2382675"/>
            <a:chOff x="3048154" y="1236825"/>
            <a:chExt cx="3162607" cy="2382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2396" t="32743" r="30532" b="17917"/>
            <a:stretch/>
          </p:blipFill>
          <p:spPr>
            <a:xfrm>
              <a:off x="3048154" y="1236825"/>
              <a:ext cx="3162607" cy="2382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557" b="2778"/>
            <a:stretch/>
          </p:blipFill>
          <p:spPr>
            <a:xfrm>
              <a:off x="3151235" y="1391265"/>
              <a:ext cx="2840556" cy="1683926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8917" t="5208" r="14275" b="7292"/>
            <a:stretch>
              <a:fillRect/>
            </a:stretch>
          </p:blipFill>
          <p:spPr bwMode="auto">
            <a:xfrm>
              <a:off x="4414818" y="1456513"/>
              <a:ext cx="1424742" cy="158427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 rot="20075077">
              <a:off x="3428274" y="2008170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Agent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90697" y="3707648"/>
            <a:ext cx="3162607" cy="2378827"/>
            <a:chOff x="3103461" y="3707648"/>
            <a:chExt cx="3162607" cy="23788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2396" t="32742" r="30532" b="17998"/>
            <a:stretch/>
          </p:blipFill>
          <p:spPr>
            <a:xfrm>
              <a:off x="3103461" y="3707648"/>
              <a:ext cx="3162607" cy="23788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-557" b="1"/>
            <a:stretch/>
          </p:blipFill>
          <p:spPr>
            <a:xfrm>
              <a:off x="3151235" y="3828878"/>
              <a:ext cx="2967041" cy="175260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075077">
              <a:off x="3938371" y="4572643"/>
              <a:ext cx="1382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Supervisor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95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8458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Agent Audit – event based data for each agent </a:t>
            </a:r>
            <a:endParaRPr lang="en-US" dirty="0"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79512" y="2792361"/>
            <a:ext cx="2358735" cy="3766093"/>
          </a:xfrm>
          <a:prstGeom prst="roundRect">
            <a:avLst/>
          </a:prstGeom>
          <a:noFill/>
          <a:ln w="762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62991" tIns="88187" rIns="62991" bIns="88187" numCol="1" rtlCol="0" anchor="ctr" anchorCtr="0" compatLnSpc="1">
            <a:prstTxWarp prst="textNoShape">
              <a:avLst/>
            </a:prstTxWarp>
          </a:bodyPr>
          <a:lstStyle/>
          <a:p>
            <a:pPr algn="ctr" defTabSz="639984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1998" y="3989113"/>
            <a:ext cx="4524544" cy="1021536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Event-based reporting on a per agent basis – narrow report criteria to review specific conditions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19330" y="2522485"/>
            <a:ext cx="914400" cy="173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72256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45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Contact History with UCE IVR </a:t>
            </a:r>
            <a:endParaRPr lang="en-US" dirty="0">
              <a:effectLst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 l="901" t="31429" r="9009"/>
          <a:stretch>
            <a:fillRect/>
          </a:stretch>
        </p:blipFill>
        <p:spPr bwMode="auto">
          <a:xfrm>
            <a:off x="381000" y="914400"/>
            <a:ext cx="845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6019800" y="990600"/>
            <a:ext cx="2743201" cy="5232401"/>
          </a:xfrm>
          <a:prstGeom prst="roundRect">
            <a:avLst/>
          </a:prstGeom>
          <a:noFill/>
          <a:ln w="762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62991" tIns="88187" rIns="62991" bIns="88187" numCol="1" rtlCol="0" anchor="ctr" anchorCtr="0" compatLnSpc="1">
            <a:prstTxWarp prst="textNoShape">
              <a:avLst/>
            </a:prstTxWarp>
          </a:bodyPr>
          <a:lstStyle/>
          <a:p>
            <a:pPr algn="ctr" defTabSz="639984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752600" y="990600"/>
            <a:ext cx="2057400" cy="5334000"/>
          </a:xfrm>
          <a:prstGeom prst="roundRect">
            <a:avLst/>
          </a:prstGeom>
          <a:noFill/>
          <a:ln w="762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62991" tIns="88187" rIns="62991" bIns="88187" numCol="1" rtlCol="0" anchor="ctr" anchorCtr="0" compatLnSpc="1">
            <a:prstTxWarp prst="textNoShape">
              <a:avLst/>
            </a:prstTxWarp>
          </a:bodyPr>
          <a:lstStyle/>
          <a:p>
            <a:pPr algn="ctr" defTabSz="639984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410200" y="2484120"/>
            <a:ext cx="521208" cy="18288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410200" y="2743200"/>
            <a:ext cx="521208" cy="18288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0800000">
            <a:off x="3962401" y="5836920"/>
            <a:ext cx="521208" cy="18288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09875" y="5334000"/>
            <a:ext cx="5394960" cy="10215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1" tIns="45711" rIns="91421" bIns="45711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Integration with QueWorX for Auto Attendant options selected, ETA provided to caller, QD provided to caller and Callback offer.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3886200" y="3187335"/>
            <a:ext cx="521208" cy="18288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14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31" grpId="0" animBg="1"/>
      <p:bldP spid="33" grpId="0" animBg="1"/>
      <p:bldP spid="39" grpId="0" animBg="1"/>
      <p:bldP spid="23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History Summary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9388" y="861769"/>
            <a:ext cx="8785225" cy="55662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6629400" y="1758462"/>
            <a:ext cx="2334113" cy="4669570"/>
          </a:xfrm>
          <a:prstGeom prst="roundRect">
            <a:avLst/>
          </a:prstGeom>
          <a:noFill/>
          <a:ln w="762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62991" tIns="88187" rIns="62991" bIns="88187" numCol="1" rtlCol="0" anchor="ctr" anchorCtr="0" compatLnSpc="1">
            <a:prstTxWarp prst="textNoShape">
              <a:avLst/>
            </a:prstTxWarp>
          </a:bodyPr>
          <a:lstStyle/>
          <a:p>
            <a:pPr algn="ctr" defTabSz="639984"/>
            <a:endParaRPr lang="en-US" sz="1300" dirty="0" smtClean="0">
              <a:latin typeface="Arial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74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Report Designer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01" y="836712"/>
            <a:ext cx="8671012" cy="56460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74133" y="1905000"/>
            <a:ext cx="2125134" cy="550333"/>
          </a:xfrm>
          <a:prstGeom prst="rect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53265" y="2091266"/>
            <a:ext cx="2286001" cy="4391508"/>
          </a:xfrm>
          <a:prstGeom prst="rect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14031" y="2091266"/>
            <a:ext cx="3035702" cy="1735667"/>
          </a:xfrm>
          <a:prstGeom prst="rect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752" y="2959099"/>
            <a:ext cx="1865895" cy="369332"/>
          </a:xfrm>
          <a:prstGeom prst="rect">
            <a:avLst/>
          </a:prstGeom>
          <a:solidFill>
            <a:srgbClr val="005DD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 of Output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37987" y="3844663"/>
            <a:ext cx="640080" cy="640080"/>
          </a:xfrm>
          <a:prstGeom prst="ellipse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140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Report Designer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93200"/>
            <a:ext cx="8784001" cy="5746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4" y="2372975"/>
            <a:ext cx="4615543" cy="3350071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 bwMode="auto">
          <a:xfrm rot="173978" flipH="1">
            <a:off x="5967263" y="933356"/>
            <a:ext cx="1732017" cy="569589"/>
          </a:xfrm>
          <a:prstGeom prst="curvedDownArrow">
            <a:avLst>
              <a:gd name="adj1" fmla="val 16769"/>
              <a:gd name="adj2" fmla="val 36722"/>
              <a:gd name="adj3" fmla="val 15245"/>
            </a:avLst>
          </a:prstGeom>
          <a:solidFill>
            <a:srgbClr val="005DDA"/>
          </a:solidFill>
          <a:ln>
            <a:noFill/>
          </a:ln>
          <a:effectLst/>
          <a:scene3d>
            <a:camera prst="perspectiveBelow"/>
            <a:lightRig rig="threePt" dir="t"/>
          </a:scene3d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933" y="115199"/>
            <a:ext cx="1315508" cy="14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Call Recording &amp; Workforce Management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indent="-457200"/>
            <a:r>
              <a:rPr lang="en-US" sz="2000" dirty="0" smtClean="0"/>
              <a:t>Encore Call Recording  &amp; Community WFM</a:t>
            </a:r>
          </a:p>
          <a:p>
            <a:pPr marL="358775" lvl="1" indent="274320"/>
            <a:r>
              <a:rPr lang="en-US" sz="2000" dirty="0" smtClean="0"/>
              <a:t>Intuitive UI</a:t>
            </a:r>
          </a:p>
          <a:p>
            <a:pPr marL="358775" lvl="1" indent="274320"/>
            <a:r>
              <a:rPr lang="en-US" sz="2000" dirty="0" smtClean="0"/>
              <a:t>Compliance Audit Log</a:t>
            </a:r>
          </a:p>
          <a:p>
            <a:pPr marL="358775" lvl="1" indent="274320"/>
            <a:r>
              <a:rPr lang="en-US" sz="2000" dirty="0" smtClean="0"/>
              <a:t>Encryption and Scrubbing</a:t>
            </a:r>
          </a:p>
          <a:p>
            <a:pPr marL="358775" lvl="1" indent="274320"/>
            <a:r>
              <a:rPr lang="en-US" sz="2000" dirty="0" smtClean="0"/>
              <a:t>Numerous Reporting and Export</a:t>
            </a:r>
          </a:p>
          <a:p>
            <a:pPr marL="358775" lvl="1" indent="274320"/>
            <a:r>
              <a:rPr lang="en-US" sz="2000" dirty="0" smtClean="0"/>
              <a:t>Screen Capture up to 3 monitors</a:t>
            </a:r>
          </a:p>
          <a:p>
            <a:pPr marL="358775" lvl="1" indent="274320"/>
            <a:r>
              <a:rPr lang="en-US" sz="2000" dirty="0" err="1" smtClean="0"/>
              <a:t>eCoaching</a:t>
            </a:r>
            <a:endParaRPr lang="en-US" sz="2000" dirty="0" smtClean="0"/>
          </a:p>
          <a:p>
            <a:pPr lvl="1" indent="-457200"/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70460" r="15175" b="9311"/>
          <a:stretch/>
        </p:blipFill>
        <p:spPr bwMode="auto">
          <a:xfrm>
            <a:off x="5228571" y="1836468"/>
            <a:ext cx="3552825" cy="81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1"/>
          <p:cNvGrpSpPr/>
          <p:nvPr/>
        </p:nvGrpSpPr>
        <p:grpSpPr>
          <a:xfrm>
            <a:off x="3447396" y="3034850"/>
            <a:ext cx="5400982" cy="2971800"/>
            <a:chOff x="-2514600" y="2133600"/>
            <a:chExt cx="5400982" cy="29718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/>
            <a:srcRect r="37432" b="85000"/>
            <a:stretch>
              <a:fillRect/>
            </a:stretch>
          </p:blipFill>
          <p:spPr>
            <a:xfrm>
              <a:off x="-2514600" y="2133600"/>
              <a:ext cx="5334000" cy="4572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print"/>
            <a:srcRect t="17500" r="80336"/>
            <a:stretch>
              <a:fillRect/>
            </a:stretch>
          </p:blipFill>
          <p:spPr>
            <a:xfrm>
              <a:off x="-2514600" y="2590800"/>
              <a:ext cx="1676401" cy="251460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print"/>
            <a:srcRect l="56311" t="17500"/>
            <a:stretch>
              <a:fillRect/>
            </a:stretch>
          </p:blipFill>
          <p:spPr>
            <a:xfrm>
              <a:off x="-838200" y="2590800"/>
              <a:ext cx="3724582" cy="251460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31149" r="10701" b="10919"/>
          <a:stretch/>
        </p:blipFill>
        <p:spPr bwMode="auto">
          <a:xfrm>
            <a:off x="323196" y="3680832"/>
            <a:ext cx="5306421" cy="263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9171" y="1206050"/>
            <a:ext cx="1571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4141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38" y="1518598"/>
            <a:ext cx="8539262" cy="443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Link to Recordings from NEC </a:t>
            </a:r>
            <a:r>
              <a:rPr lang="en-US" dirty="0">
                <a:effectLst/>
              </a:rPr>
              <a:t>Global </a:t>
            </a:r>
            <a:r>
              <a:rPr lang="en-US" dirty="0" smtClean="0">
                <a:effectLst/>
              </a:rPr>
              <a:t>Navigator</a:t>
            </a:r>
            <a:endParaRPr lang="en-US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1780" y="4503760"/>
            <a:ext cx="562970" cy="136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63720" y="4833584"/>
            <a:ext cx="562970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8175" y="3975206"/>
            <a:ext cx="150019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318" y="4307522"/>
            <a:ext cx="1428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1031" y="4643958"/>
            <a:ext cx="157163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37" y="1566736"/>
            <a:ext cx="8638020" cy="4383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736600"/>
            <a:ext cx="8694944" cy="5702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6436" y="5027804"/>
            <a:ext cx="8567382" cy="2426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Recorded Interaction View from GNAV</a:t>
            </a:r>
            <a:endParaRPr lang="en-US" dirty="0">
              <a:effectLst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388" y="1688689"/>
            <a:ext cx="8785225" cy="391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673"/>
          <a:stretch/>
        </p:blipFill>
        <p:spPr>
          <a:xfrm>
            <a:off x="179387" y="1688689"/>
            <a:ext cx="8784125" cy="40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UCE Contact Center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3229" y="1967654"/>
            <a:ext cx="349268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Interactive Voice Response (IVR)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Play Announcements to Callers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229" y="3051787"/>
            <a:ext cx="2037737" cy="584775"/>
          </a:xfrm>
          <a:prstGeom prst="rect">
            <a:avLst/>
          </a:prstGeom>
          <a:solidFill>
            <a:srgbClr val="E46C0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UC/Agent Desktop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Presence/Stats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3229" y="4135920"/>
            <a:ext cx="1994264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Multimedia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Email &amp; Web Chat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3304" y="2961288"/>
            <a:ext cx="1795684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Agent &amp; Split Statistics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3304" y="3133439"/>
            <a:ext cx="95571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Screen Pop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3304" y="3321497"/>
            <a:ext cx="973343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Call Control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23304" y="3509554"/>
            <a:ext cx="1938351" cy="4308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Instant Message w/SME’s</a:t>
            </a:r>
          </a:p>
          <a:p>
            <a:r>
              <a:rPr lang="en-US" sz="1100" u="sng" dirty="0" smtClean="0">
                <a:solidFill>
                  <a:srgbClr val="E46C0A"/>
                </a:solidFill>
              </a:rPr>
              <a:t>Assist other Splits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0841" y="4076604"/>
            <a:ext cx="19014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Emails – Answer &amp; Track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40841" y="4229004"/>
            <a:ext cx="20088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Web Chats – Chat Phrases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0841" y="4381404"/>
            <a:ext cx="233910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CRM Lite–View All Transactions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0841" y="4533804"/>
            <a:ext cx="232788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Phone Notes – Document Conv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3499" y="1924748"/>
            <a:ext cx="166904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ETA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3499" y="2096392"/>
            <a:ext cx="137730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Position in Queue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73499" y="2248792"/>
            <a:ext cx="186140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Custom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73499" y="2401192"/>
            <a:ext cx="129715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Callback options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15399" y="5177294"/>
            <a:ext cx="229582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Call Stats– ASA/LWC/Abandon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5399" y="5329694"/>
            <a:ext cx="2185214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Agent Status – States &amp; Calls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5399" y="5482094"/>
            <a:ext cx="231826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Calls in Queue– Track Progress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5399" y="5634494"/>
            <a:ext cx="2329484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Reporting – On-demand/Sched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3229" y="5220052"/>
            <a:ext cx="2439065" cy="83099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Supervisor Dashboard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Real-time Windows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Historical Reporting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5208" r="14275" b="7292"/>
          <a:stretch>
            <a:fillRect/>
          </a:stretch>
        </p:blipFill>
        <p:spPr bwMode="auto">
          <a:xfrm>
            <a:off x="5444417" y="2866037"/>
            <a:ext cx="883592" cy="11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69" y="4132201"/>
            <a:ext cx="1931417" cy="57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/>
          <p:cNvPicPr preferRelativeResize="0">
            <a:picLocks noChangeArrowheads="1"/>
          </p:cNvPicPr>
          <p:nvPr/>
        </p:nvPicPr>
        <p:blipFill rotWithShape="1">
          <a:blip r:embed="rId5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833" y="1808886"/>
            <a:ext cx="1556353" cy="8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492" y="4875368"/>
            <a:ext cx="2301414" cy="13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767" y="5406638"/>
            <a:ext cx="1992419" cy="113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42"/>
          <p:cNvSpPr txBox="1"/>
          <p:nvPr/>
        </p:nvSpPr>
        <p:spPr>
          <a:xfrm>
            <a:off x="41866" y="5438904"/>
            <a:ext cx="13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Supervisor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7040" y="209639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0402" y="314788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236" y="425303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99259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799259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799259" y="1150896"/>
            <a:ext cx="250421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Call Recover-Agent Can’t Answer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799259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\My Documents\My Pictures\fotos\Newones\chess board B W 917971_43245016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177366"/>
            <a:ext cx="9144000" cy="157739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4478" y="1631643"/>
            <a:ext cx="4048125" cy="34290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 #   214-262-5485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C:\Documents and Settings\user\Desktop\INTERNAL\Useful stuff by Ram\People silhouettes\stock-photo-senior-asian-business-man-from-the-back-looking-at-something-over-a-white-background-5390129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989605" y="3123252"/>
            <a:ext cx="1498282" cy="234626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5212">
            <a:off x="3869037" y="1044982"/>
            <a:ext cx="5144672" cy="32870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6"/>
          <a:srcRect t="10533" b="21295"/>
          <a:stretch/>
        </p:blipFill>
        <p:spPr>
          <a:xfrm>
            <a:off x="179385" y="260198"/>
            <a:ext cx="4278313" cy="98540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3040" t="39060" r="36290" b="31564"/>
          <a:stretch/>
        </p:blipFill>
        <p:spPr>
          <a:xfrm>
            <a:off x="224934" y="1484247"/>
            <a:ext cx="4575666" cy="1714345"/>
          </a:xfrm>
          <a:prstGeom prst="rect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 descr="question mark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3847346" y="3801129"/>
            <a:ext cx="990514" cy="990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1999" y="152733"/>
            <a:ext cx="4556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AA 214-262-9060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5207" y="5877653"/>
            <a:ext cx="3435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214-262-9062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42" y="5875300"/>
            <a:ext cx="3554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214-262-9061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4431" y="5240437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4375" y="5240437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10772" y="4979668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Option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198732" y="4993492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Option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43" y="5352845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Claims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63528" y="6246771"/>
            <a:ext cx="239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Customer Service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54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UCE Contact Center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3229" y="1967654"/>
            <a:ext cx="349268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Interactive Voice Response (IVR)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Play Announcements to Callers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229" y="3051787"/>
            <a:ext cx="2037737" cy="584775"/>
          </a:xfrm>
          <a:prstGeom prst="rect">
            <a:avLst/>
          </a:prstGeom>
          <a:solidFill>
            <a:srgbClr val="E46C0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UC/Agent Desktop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Presence/Stats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3229" y="4135920"/>
            <a:ext cx="1994264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Multimedia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Email &amp; Web Chat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3304" y="2961288"/>
            <a:ext cx="1795684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Agent &amp; Split Statistics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3304" y="3133439"/>
            <a:ext cx="95571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Screen Pop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3304" y="3321497"/>
            <a:ext cx="973343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Call Control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23304" y="3509554"/>
            <a:ext cx="1938351" cy="4308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Instant Message w/SME’s</a:t>
            </a:r>
          </a:p>
          <a:p>
            <a:r>
              <a:rPr lang="en-US" sz="1100" u="sng" dirty="0" smtClean="0">
                <a:solidFill>
                  <a:srgbClr val="E46C0A"/>
                </a:solidFill>
              </a:rPr>
              <a:t>Assist other Splits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0841" y="4076604"/>
            <a:ext cx="190148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Emails – Answer &amp; Track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40841" y="4229004"/>
            <a:ext cx="186621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Web Chats – 4 at a time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0841" y="4381404"/>
            <a:ext cx="233910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CRM Lite–View All Transactions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0841" y="4533804"/>
            <a:ext cx="232788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B050"/>
                </a:solidFill>
              </a:rPr>
              <a:t>Phone Notes – Document Conv</a:t>
            </a:r>
            <a:endParaRPr lang="en-US" sz="1100" u="sng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3499" y="1924748"/>
            <a:ext cx="166904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ETA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3499" y="2096392"/>
            <a:ext cx="137730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Position in Queue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73499" y="2248792"/>
            <a:ext cx="186140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Custom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73499" y="2401192"/>
            <a:ext cx="129715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Callback options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15399" y="5177294"/>
            <a:ext cx="229582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Call Stats– ASA/LWC/Abandon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5399" y="5329694"/>
            <a:ext cx="2185214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Agent Status – States &amp; Calls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5399" y="5482094"/>
            <a:ext cx="231826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Calls in Queue– Track Progress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5399" y="5634494"/>
            <a:ext cx="2329484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</a:rPr>
              <a:t>Reporting – On-demand/Sched</a:t>
            </a:r>
            <a:endParaRPr lang="en-US" sz="1100" u="sng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3229" y="5220052"/>
            <a:ext cx="2439065" cy="83099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Supervisor Dashboard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Real-time Windows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Historical Reporting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5208" r="14275" b="7292"/>
          <a:stretch>
            <a:fillRect/>
          </a:stretch>
        </p:blipFill>
        <p:spPr bwMode="auto">
          <a:xfrm>
            <a:off x="5444417" y="2866037"/>
            <a:ext cx="883592" cy="11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69" y="4132201"/>
            <a:ext cx="1931417" cy="57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/>
          <p:cNvPicPr preferRelativeResize="0">
            <a:picLocks noChangeArrowheads="1"/>
          </p:cNvPicPr>
          <p:nvPr/>
        </p:nvPicPr>
        <p:blipFill rotWithShape="1">
          <a:blip r:embed="rId5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833" y="1808886"/>
            <a:ext cx="1556353" cy="8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492" y="4875368"/>
            <a:ext cx="2301414" cy="13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767" y="5406638"/>
            <a:ext cx="1992419" cy="113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42"/>
          <p:cNvSpPr txBox="1"/>
          <p:nvPr/>
        </p:nvSpPr>
        <p:spPr>
          <a:xfrm>
            <a:off x="41866" y="5438904"/>
            <a:ext cx="13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Supervisor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7040" y="209639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0402" y="314788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236" y="425303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99259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799259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799259" y="1150896"/>
            <a:ext cx="250421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Call Recover-Agent Can’t Answer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799259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Interactions</a:t>
            </a:r>
            <a:endParaRPr lang="en-US" dirty="0"/>
          </a:p>
        </p:txBody>
      </p:sp>
      <p:pic>
        <p:nvPicPr>
          <p:cNvPr id="136" name="Picture 2"/>
          <p:cNvPicPr preferRelativeResize="0">
            <a:picLocks noChangeArrowheads="1"/>
          </p:cNvPicPr>
          <p:nvPr/>
        </p:nvPicPr>
        <p:blipFill rotWithShape="1">
          <a:blip r:embed="rId3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1" name="TextBox 140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764638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764638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764638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64638" y="1150896"/>
            <a:ext cx="250421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Call Recover-Agent Can’t Answer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1356" y="1899226"/>
            <a:ext cx="8686800" cy="453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57200" y="2044018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Agent Personal Queues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Announcements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</a:rPr>
              <a:t>Assistance - ACD agent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Automatic answer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Auto work for PBX calls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Break modes (9)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Call Control Vectors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Call distribution to agents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Call forwarding - split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</a:rPr>
              <a:t>Call recover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Call transfer to split queue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Call waiting indication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Connection display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Delay Announcements </a:t>
            </a:r>
          </a:p>
          <a:p>
            <a:pPr marL="180000" indent="-180000" fontAlgn="base"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Font typeface="Arial" panose="020B0604020202020204" pitchFamily="34" charset="0"/>
              <a:buChar char="▌"/>
              <a:defRPr/>
            </a:pPr>
            <a:r>
              <a:rPr kumimoji="1" lang="en-US" sz="1400" kern="0" dirty="0">
                <a:latin typeface="Open Sans"/>
              </a:rPr>
              <a:t>Do not disturb - split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tabLst/>
              <a:defRPr/>
            </a:pPr>
            <a:endParaRPr kumimoji="1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55" name="Content Placeholder 4"/>
          <p:cNvSpPr txBox="1">
            <a:spLocks/>
          </p:cNvSpPr>
          <p:nvPr/>
        </p:nvSpPr>
        <p:spPr>
          <a:xfrm>
            <a:off x="3238500" y="2044018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</a:rPr>
              <a:t>Holiday scheduling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Hot split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Language default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Logon / logoff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Monitoring - ACD </a:t>
            </a:r>
            <a:r>
              <a:rPr kumimoji="1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Supv</a:t>
            </a: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Logoff warning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Monitor me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</a:rPr>
              <a:t>Multiple Splits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Multi-split agent (32)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Night service - ACD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Non-ACD call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Overflow Outside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Personal emergency and assist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>
                <a:latin typeface="Open Sans"/>
                <a:cs typeface="Helvetica" pitchFamily="34" charset="0"/>
              </a:rPr>
              <a:t>Pilot numbers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>
                <a:solidFill>
                  <a:srgbClr val="0070C0"/>
                </a:solidFill>
                <a:latin typeface="Open Sans"/>
                <a:cs typeface="Helvetica" pitchFamily="34" charset="0"/>
              </a:rPr>
              <a:t>Priority queuing </a:t>
            </a:r>
            <a:r>
              <a:rPr kumimoji="1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</a:rPr>
              <a:t> 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endParaRPr kumimoji="1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▌"/>
              <a:tabLst/>
              <a:defRPr/>
            </a:pPr>
            <a:endParaRPr kumimoji="1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64" name="Content Placeholder 4"/>
          <p:cNvSpPr txBox="1">
            <a:spLocks/>
          </p:cNvSpPr>
          <p:nvPr/>
        </p:nvSpPr>
        <p:spPr bwMode="auto">
          <a:xfrm>
            <a:off x="6019800" y="2044018"/>
            <a:ext cx="3200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Queuing - ACD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</a:pPr>
            <a:r>
              <a:rPr lang="en-US" sz="1400" kern="0" dirty="0" smtClean="0">
                <a:solidFill>
                  <a:srgbClr val="0070C0"/>
                </a:solidFill>
                <a:latin typeface="Open Sans"/>
                <a:cs typeface="Helvetica" pitchFamily="34" charset="0"/>
              </a:rPr>
              <a:t>Skills-based Routing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Splits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Split display - ACD position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Split selection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Stranded call routing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Tally count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Tally-oh codes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Tally required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Time of day/ week routing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Variable queuing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Work modes (99)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solidFill>
                  <a:srgbClr val="0070C0"/>
                </a:solidFill>
                <a:latin typeface="Open Sans"/>
                <a:cs typeface="Helvetica" pitchFamily="34" charset="0"/>
              </a:rPr>
              <a:t>Work mode time limit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Week Schedules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r>
              <a:rPr lang="en-US" sz="1400" kern="0" dirty="0" smtClean="0">
                <a:latin typeface="Open Sans"/>
                <a:cs typeface="Helvetica" pitchFamily="34" charset="0"/>
              </a:rPr>
              <a:t>Zip tone </a:t>
            </a: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endParaRPr lang="en-US" sz="1400" kern="0" dirty="0" smtClean="0">
              <a:latin typeface="Open Sans"/>
              <a:cs typeface="Helvetica" pitchFamily="34" charset="0"/>
            </a:endParaRP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endParaRPr lang="en-US" sz="1400" kern="0" dirty="0" smtClean="0">
              <a:latin typeface="Open Sans"/>
              <a:cs typeface="Helvetica" pitchFamily="34" charset="0"/>
            </a:endParaRPr>
          </a:p>
          <a:p>
            <a:pPr marL="182880" indent="-182880" defTabSz="914332" eaLnBrk="0" hangingPunct="0">
              <a:spcBef>
                <a:spcPts val="500"/>
              </a:spcBef>
              <a:buClr>
                <a:srgbClr val="002060"/>
              </a:buClr>
              <a:buFont typeface="Arial" pitchFamily="34" charset="0"/>
              <a:buChar char="▌"/>
              <a:defRPr/>
            </a:pPr>
            <a:endParaRPr lang="en-US" sz="1400" kern="0" dirty="0">
              <a:latin typeface="Open Sans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Interactions</a:t>
            </a:r>
            <a:endParaRPr lang="en-US" dirty="0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 bwMode="gray">
          <a:xfrm>
            <a:off x="179513" y="2711013"/>
            <a:ext cx="8516203" cy="381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1800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Font typeface="Arial" panose="020B0604020202020204" pitchFamily="34" charset="0"/>
              <a:buChar char="▌"/>
              <a:defRPr kumimoji="1" sz="2000" b="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kumimoji="1" sz="1600" b="0">
                <a:solidFill>
                  <a:schemeClr val="tx1"/>
                </a:solidFill>
                <a:latin typeface="Open Sans"/>
                <a:ea typeface="+mn-ea"/>
              </a:defRPr>
            </a:lvl2pPr>
            <a:lvl3pPr marL="468000" indent="-1080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kumimoji="1" sz="1400" b="0">
                <a:solidFill>
                  <a:schemeClr val="tx1"/>
                </a:solidFill>
                <a:latin typeface="Open Sans"/>
                <a:ea typeface="+mn-ea"/>
              </a:defRPr>
            </a:lvl3pPr>
            <a:lvl4pPr marL="576000" indent="-1080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6"/>
              </a:buClr>
              <a:buFont typeface="Tahoma" pitchFamily="34" charset="0"/>
              <a:buChar char="–"/>
              <a:defRPr kumimoji="1" sz="1200" b="0" baseline="0">
                <a:solidFill>
                  <a:schemeClr val="tx1"/>
                </a:solidFill>
                <a:latin typeface="Open Sans"/>
                <a:ea typeface="+mn-ea"/>
              </a:defRPr>
            </a:lvl4pPr>
            <a:lvl5pPr marL="735013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Char char="≫"/>
              <a:defRPr kumimoji="1" sz="1200" b="1">
                <a:solidFill>
                  <a:schemeClr val="tx1"/>
                </a:solidFill>
                <a:latin typeface="+mj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≫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≫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≫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≫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indent="-182880">
              <a:buClr>
                <a:srgbClr val="4F81BD"/>
              </a:buClr>
              <a:buFont typeface="Helvetica" pitchFamily="34" charset="0"/>
              <a:buChar char="▐"/>
            </a:pPr>
            <a:r>
              <a:rPr lang="en-US" sz="1400" kern="0" dirty="0" smtClean="0"/>
              <a:t> Announcement</a:t>
            </a:r>
          </a:p>
          <a:p>
            <a:pPr lvl="1" indent="-18288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1100" kern="0" dirty="0" smtClean="0"/>
              <a:t>ETA Announcement</a:t>
            </a:r>
          </a:p>
          <a:p>
            <a:pPr lvl="1" indent="-18288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1100" kern="0" dirty="0" smtClean="0"/>
              <a:t>Queue Depth</a:t>
            </a:r>
          </a:p>
          <a:p>
            <a:pPr indent="-182880">
              <a:buClr>
                <a:srgbClr val="4F81BD"/>
              </a:buClr>
              <a:buFont typeface="Helvetica" pitchFamily="34" charset="0"/>
              <a:buChar char="▐"/>
            </a:pPr>
            <a:endParaRPr lang="en-US" sz="600" kern="0" dirty="0" smtClean="0"/>
          </a:p>
          <a:p>
            <a:pPr indent="-182880">
              <a:buClr>
                <a:srgbClr val="4F81BD"/>
              </a:buClr>
              <a:buFont typeface="Helvetica" pitchFamily="34" charset="0"/>
              <a:buChar char="▐"/>
            </a:pPr>
            <a:r>
              <a:rPr lang="en-US" sz="1400" kern="0" dirty="0" smtClean="0"/>
              <a:t>   Auto Attendant</a:t>
            </a:r>
          </a:p>
          <a:p>
            <a:pPr lvl="1" indent="-182880">
              <a:buClr>
                <a:srgbClr val="4F81BD"/>
              </a:buClr>
              <a:buFont typeface="Arial" pitchFamily="34" charset="0"/>
              <a:buChar char="•"/>
            </a:pPr>
            <a:r>
              <a:rPr lang="en-US" sz="1100" kern="0" dirty="0" smtClean="0"/>
              <a:t>Custom Announcements</a:t>
            </a:r>
          </a:p>
          <a:p>
            <a:pPr lvl="1" indent="-182880">
              <a:buClr>
                <a:srgbClr val="4F81BD"/>
              </a:buClr>
              <a:buFont typeface="Arial" pitchFamily="34" charset="0"/>
              <a:buChar char="•"/>
            </a:pPr>
            <a:r>
              <a:rPr lang="en-US" sz="1100" kern="0" dirty="0" smtClean="0"/>
              <a:t>Pre-call Whisper Announcements</a:t>
            </a:r>
          </a:p>
          <a:p>
            <a:pPr marL="1147100" indent="-182880">
              <a:buClr>
                <a:srgbClr val="4F81BD"/>
              </a:buClr>
            </a:pPr>
            <a:r>
              <a:rPr lang="en-US" sz="1100" kern="0" dirty="0" smtClean="0">
                <a:ea typeface="HGPｺﾞｼｯｸE" pitchFamily="50" charset="-128"/>
                <a:cs typeface="HGP創英角ｺﾞｼｯｸUB"/>
              </a:rPr>
              <a:t>An announcement provides the agent with additional information about how to handle calls</a:t>
            </a:r>
          </a:p>
          <a:p>
            <a:pPr marL="1147100" lvl="3" indent="-182880">
              <a:buClr>
                <a:srgbClr val="4F81BD"/>
              </a:buClr>
              <a:buFont typeface="Arial" panose="020B0604020202020204" pitchFamily="34" charset="0"/>
              <a:buChar char="▌"/>
            </a:pPr>
            <a:r>
              <a:rPr lang="en-US" sz="1100" kern="0" dirty="0">
                <a:latin typeface="Helvetica" pitchFamily="34" charset="0"/>
                <a:cs typeface="Helvetica" pitchFamily="34" charset="0"/>
              </a:rPr>
              <a:t>The system “Whispers” a message prior to connecting the caller  i.e.,  “This is a </a:t>
            </a:r>
            <a:r>
              <a:rPr lang="en-US" sz="1100" b="1" i="1" kern="0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Customer Service </a:t>
            </a:r>
            <a:r>
              <a:rPr lang="en-US" sz="1100" kern="0" dirty="0">
                <a:latin typeface="Helvetica" pitchFamily="34" charset="0"/>
                <a:cs typeface="Helvetica" pitchFamily="34" charset="0"/>
              </a:rPr>
              <a:t>call.” or “This is a </a:t>
            </a:r>
            <a:r>
              <a:rPr lang="en-US" sz="1100" b="1" i="1" kern="0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Billing</a:t>
            </a:r>
            <a:r>
              <a:rPr lang="en-US" sz="1100" b="1" i="1" kern="0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1100" kern="0" dirty="0">
                <a:latin typeface="Helvetica" pitchFamily="34" charset="0"/>
                <a:cs typeface="Helvetica" pitchFamily="34" charset="0"/>
              </a:rPr>
              <a:t>call.” Or, “Smile when you talk</a:t>
            </a:r>
            <a:r>
              <a:rPr lang="en-US" sz="1100" kern="0" dirty="0" smtClean="0">
                <a:latin typeface="Helvetica" pitchFamily="34" charset="0"/>
                <a:cs typeface="Helvetica" pitchFamily="34" charset="0"/>
              </a:rPr>
              <a:t>!”</a:t>
            </a:r>
            <a:endParaRPr lang="en-US" sz="1100" kern="0" dirty="0" smtClean="0">
              <a:ea typeface="HGPｺﾞｼｯｸE" pitchFamily="50" charset="-128"/>
              <a:cs typeface="HGP創英角ｺﾞｼｯｸUB"/>
            </a:endParaRPr>
          </a:p>
          <a:p>
            <a:pPr marL="1147100" indent="-182880">
              <a:buClr>
                <a:srgbClr val="4F81BD"/>
              </a:buClr>
            </a:pPr>
            <a:endParaRPr lang="en-US" sz="1100" kern="0" dirty="0">
              <a:ea typeface="HGPｺﾞｼｯｸE" pitchFamily="50" charset="-128"/>
              <a:cs typeface="HGP創英角ｺﾞｼｯｸUB"/>
            </a:endParaRPr>
          </a:p>
          <a:p>
            <a:pPr marL="463550" lvl="0" indent="-285750" defTabSz="914377" eaLnBrk="0" hangingPunct="0">
              <a:spcBef>
                <a:spcPct val="20000"/>
              </a:spcBef>
              <a:buClr>
                <a:srgbClr val="4F81BD"/>
              </a:buClr>
              <a:buFont typeface="Helvetica" pitchFamily="34" charset="0"/>
              <a:buChar char="▐"/>
            </a:pPr>
            <a:r>
              <a:rPr lang="en-US" sz="1400" dirty="0">
                <a:latin typeface="Helvetica" pitchFamily="34" charset="0"/>
                <a:cs typeface="Helvetica" pitchFamily="34" charset="0"/>
              </a:rPr>
              <a:t>Callback</a:t>
            </a:r>
          </a:p>
          <a:p>
            <a:pPr marL="640080" lvl="1" indent="-182880" defTabSz="914377" eaLnBrk="0" hangingPunct="0">
              <a:spcBef>
                <a:spcPct val="20000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 pitchFamily="34" charset="0"/>
                <a:cs typeface="Helvetica" pitchFamily="34" charset="0"/>
              </a:rPr>
              <a:t>Immediate, Scheduled  &amp; Web Callback </a:t>
            </a:r>
          </a:p>
          <a:p>
            <a:pPr marL="463550" lvl="0" indent="-285750" defTabSz="914377" eaLnBrk="0" hangingPunct="0">
              <a:spcBef>
                <a:spcPct val="20000"/>
              </a:spcBef>
              <a:buClr>
                <a:srgbClr val="4F81BD"/>
              </a:buClr>
              <a:buFont typeface="Helvetica" pitchFamily="34" charset="0"/>
              <a:buChar char="▐"/>
            </a:pPr>
            <a:r>
              <a:rPr lang="en-US" sz="1400" dirty="0">
                <a:latin typeface="Helvetica" pitchFamily="34" charset="0"/>
                <a:cs typeface="Helvetica" pitchFamily="34" charset="0"/>
              </a:rPr>
              <a:t>Routing</a:t>
            </a:r>
          </a:p>
          <a:p>
            <a:pPr marL="640080" lvl="2" indent="-182880" defTabSz="914377" eaLnBrk="0" hangingPunct="0">
              <a:spcBef>
                <a:spcPct val="20000"/>
              </a:spcBef>
              <a:buClr>
                <a:srgbClr val="4F81BD"/>
              </a:buClr>
            </a:pPr>
            <a:r>
              <a:rPr lang="en-US" sz="1100" dirty="0">
                <a:latin typeface="Helvetica" pitchFamily="34" charset="0"/>
                <a:cs typeface="Helvetica" pitchFamily="34" charset="0"/>
              </a:rPr>
              <a:t>Account Code Routing/ANI/Area Code Routing</a:t>
            </a:r>
          </a:p>
          <a:p>
            <a:pPr marL="177800" defTabSz="914377" eaLnBrk="0" hangingPunct="0">
              <a:spcBef>
                <a:spcPct val="20000"/>
              </a:spcBef>
              <a:buClr>
                <a:srgbClr val="4F81BD"/>
              </a:buClr>
            </a:pPr>
            <a:endParaRPr lang="en-US" sz="300" kern="0" dirty="0">
              <a:latin typeface="Helvetica" pitchFamily="34" charset="0"/>
              <a:cs typeface="Helvetica" pitchFamily="34" charset="0"/>
            </a:endParaRPr>
          </a:p>
          <a:p>
            <a:pPr marL="463550" indent="-285750" defTabSz="914377" eaLnBrk="0" hangingPunct="0">
              <a:spcBef>
                <a:spcPct val="20000"/>
              </a:spcBef>
              <a:buClr>
                <a:srgbClr val="4F81BD"/>
              </a:buClr>
              <a:buFont typeface="Helvetica" pitchFamily="34" charset="0"/>
              <a:buChar char="▐"/>
            </a:pPr>
            <a:r>
              <a:rPr lang="en-US" sz="1400" kern="0" dirty="0">
                <a:latin typeface="Helvetica" pitchFamily="34" charset="0"/>
                <a:cs typeface="Helvetica" pitchFamily="34" charset="0"/>
              </a:rPr>
              <a:t>After Call </a:t>
            </a:r>
            <a:r>
              <a:rPr lang="en-US" sz="1400" kern="0" dirty="0" smtClean="0">
                <a:latin typeface="Helvetica" pitchFamily="34" charset="0"/>
                <a:cs typeface="Helvetica" pitchFamily="34" charset="0"/>
              </a:rPr>
              <a:t>Survey</a:t>
            </a:r>
            <a:endParaRPr lang="en-US" sz="1100" kern="0" dirty="0" smtClean="0">
              <a:ea typeface="HGPｺﾞｼｯｸE" pitchFamily="50" charset="-128"/>
              <a:cs typeface="HGP創英角ｺﾞｼｯｸUB"/>
            </a:endParaRPr>
          </a:p>
          <a:p>
            <a:pPr indent="-182880">
              <a:buClr>
                <a:srgbClr val="4F81BD"/>
              </a:buClr>
              <a:buFont typeface="Helvetica" pitchFamily="34" charset="0"/>
              <a:buChar char="▐"/>
            </a:pPr>
            <a:endParaRPr lang="en-US" sz="800" kern="0" dirty="0"/>
          </a:p>
        </p:txBody>
      </p:sp>
      <p:pic>
        <p:nvPicPr>
          <p:cNvPr id="19" name="Picture 5" descr="C:\Documents and Settings\MIrwin\Local Settings\Temporary Internet Files\Content.IE5\MYOZWVVG\MC9002167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068" y="4347326"/>
            <a:ext cx="502356" cy="733851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993584" y="2988787"/>
            <a:ext cx="4243287" cy="44607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002" tIns="32001" rIns="64002" bIns="32001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Your call will be answered in approximately </a:t>
            </a:r>
            <a:r>
              <a:rPr lang="en-US" sz="1100" b="1" u="sng" dirty="0" smtClean="0">
                <a:solidFill>
                  <a:srgbClr val="92D050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 minutes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Or There are </a:t>
            </a:r>
            <a:r>
              <a:rPr lang="en-US" sz="1100" b="1" u="sng" dirty="0" smtClean="0">
                <a:solidFill>
                  <a:srgbClr val="92D050"/>
                </a:solidFill>
              </a:rPr>
              <a:t>4</a:t>
            </a:r>
            <a:r>
              <a:rPr lang="en-US" sz="1100" dirty="0" smtClean="0">
                <a:solidFill>
                  <a:schemeClr val="bg1"/>
                </a:solidFill>
              </a:rPr>
              <a:t> callers ahead of you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0205" y="3586631"/>
            <a:ext cx="4243287" cy="258788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002" tIns="32001" rIns="64002" bIns="32001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Press </a:t>
            </a:r>
            <a:r>
              <a:rPr lang="en-US" sz="1100" b="1" dirty="0" smtClean="0">
                <a:solidFill>
                  <a:srgbClr val="92D050"/>
                </a:solidFill>
              </a:rPr>
              <a:t>1, 2, 3 4, </a:t>
            </a:r>
            <a:r>
              <a:rPr lang="en-US" sz="1100" b="1" dirty="0" err="1" smtClean="0">
                <a:solidFill>
                  <a:srgbClr val="92D050"/>
                </a:solidFill>
              </a:rPr>
              <a:t>etc</a:t>
            </a:r>
            <a:endParaRPr lang="en-US" sz="1100" b="1" dirty="0">
              <a:solidFill>
                <a:srgbClr val="92D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15970" y="3899967"/>
            <a:ext cx="4243287" cy="258788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002" tIns="32001" rIns="64002" bIns="32001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This call may be monitored or recorded…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3" y="6595795"/>
            <a:ext cx="5992687" cy="215444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>
              <a:buClr>
                <a:srgbClr val="FF0000"/>
              </a:buClr>
              <a:buFont typeface="Calibri" pitchFamily="34" charset="0"/>
              <a:buChar char="*"/>
            </a:pPr>
            <a:r>
              <a:rPr lang="en-US" sz="800" b="1" dirty="0" smtClean="0"/>
              <a:t> UCE IVR is for licensed automation options -  PS IVR is available for Self-service and custom integration</a:t>
            </a:r>
            <a:endParaRPr lang="en-US" sz="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48391" y="5317975"/>
            <a:ext cx="4243287" cy="44607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002" tIns="32001" rIns="64002" bIns="32001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During peak/busy hours, offer callbacks.  Keep Callers place in line or schedule for a more convenient time 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6" name="Picture 2" descr="C:\Users\217216X009087\AppData\Local\Microsoft\Windows\Temporary Internet Files\Content.IE5\0AOSL3FK\1473_122f878499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3254" y="4823986"/>
            <a:ext cx="257191" cy="257191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4667855" y="5940554"/>
            <a:ext cx="4295658" cy="58739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a scale of 1 to 5, with 1 being Very Likely and 5 being Not Likely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How </a:t>
            </a:r>
            <a:r>
              <a:rPr lang="en-US" sz="9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likely is it that you would continue to do business with our </a:t>
            </a:r>
            <a:r>
              <a:rPr lang="en-US" sz="9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company?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How </a:t>
            </a:r>
            <a:r>
              <a:rPr lang="en-US" sz="9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likely is it that you would recommend our company to  others?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3254" y="5847621"/>
            <a:ext cx="664601" cy="664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Picture 2"/>
          <p:cNvPicPr preferRelativeResize="0">
            <a:picLocks noChangeArrowheads="1"/>
          </p:cNvPicPr>
          <p:nvPr/>
        </p:nvPicPr>
        <p:blipFill rotWithShape="1">
          <a:blip r:embed="rId6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6833" y="1808886"/>
            <a:ext cx="1556353" cy="8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7040" y="209639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64638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4638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64638" y="1150896"/>
            <a:ext cx="250421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Call Recover-Agent Can’t Answer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64638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43" name="Arc 42"/>
          <p:cNvSpPr/>
          <p:nvPr/>
        </p:nvSpPr>
        <p:spPr bwMode="auto">
          <a:xfrm rot="16372745">
            <a:off x="946662" y="1217893"/>
            <a:ext cx="1034374" cy="94567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63229" y="1967654"/>
            <a:ext cx="349268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Interactive Voice Response (IVR)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Play Announcements to Callers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4638" y="1988715"/>
            <a:ext cx="1531188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>
                <a:solidFill>
                  <a:srgbClr val="C00000"/>
                </a:solidFill>
              </a:rPr>
              <a:t>A</a:t>
            </a:r>
            <a:r>
              <a:rPr lang="en-US" sz="1100" u="sng" dirty="0" smtClean="0">
                <a:solidFill>
                  <a:srgbClr val="C00000"/>
                </a:solidFill>
              </a:rPr>
              <a:t>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64638" y="1836752"/>
            <a:ext cx="137730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Position in Queue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64638" y="2140678"/>
            <a:ext cx="186140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Custom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4638" y="2292641"/>
            <a:ext cx="129715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Callback options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64638" y="2444604"/>
            <a:ext cx="71045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Routing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64638" y="1684789"/>
            <a:ext cx="16113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ETA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811634" y="1542945"/>
            <a:ext cx="805029" cy="276999"/>
          </a:xfrm>
          <a:prstGeom prst="rect">
            <a:avLst/>
          </a:prstGeom>
          <a:noFill/>
        </p:spPr>
        <p:txBody>
          <a:bodyPr wrap="none" rtlCol="0">
            <a:prstTxWarp prst="textChevron">
              <a:avLst>
                <a:gd name="adj" fmla="val 50000"/>
              </a:avLst>
            </a:prstTxWarp>
            <a:spAutoFit/>
          </a:bodyPr>
          <a:lstStyle/>
          <a:p>
            <a:r>
              <a:rPr lang="en-US" sz="1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Optional</a:t>
            </a:r>
            <a:endParaRPr lang="en-US" sz="1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64638" y="2596570"/>
            <a:ext cx="134043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After Call Survey</a:t>
            </a:r>
            <a:endParaRPr lang="en-US" sz="11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 animBg="1"/>
      <p:bldP spid="21" grpId="0" animBg="1"/>
      <p:bldP spid="22" grpId="0" animBg="1"/>
      <p:bldP spid="24" grpId="0" animBg="1"/>
      <p:bldP spid="25" grpId="0" animBg="1"/>
      <p:bldP spid="4" grpId="0" animBg="1"/>
      <p:bldP spid="43" grpId="0" animBg="1"/>
      <p:bldP spid="31" grpId="0"/>
      <p:bldP spid="32" grpId="0"/>
      <p:bldP spid="33" grpId="0"/>
      <p:bldP spid="34" grpId="0"/>
      <p:bldP spid="49" grpId="0"/>
      <p:bldP spid="50" grpId="0"/>
      <p:bldP spid="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Interactions</a:t>
            </a:r>
            <a:endParaRPr lang="en-US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5208" r="14275" b="7292"/>
          <a:stretch>
            <a:fillRect/>
          </a:stretch>
        </p:blipFill>
        <p:spPr bwMode="auto">
          <a:xfrm>
            <a:off x="4281261" y="2960323"/>
            <a:ext cx="1929814" cy="250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463229" y="3051787"/>
            <a:ext cx="2037737" cy="584775"/>
          </a:xfrm>
          <a:prstGeom prst="rect">
            <a:avLst/>
          </a:prstGeom>
          <a:solidFill>
            <a:srgbClr val="E46C0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UC/Agent Desktop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Presence/Stats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23304" y="2961288"/>
            <a:ext cx="1795684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Agent &amp; Split Statistics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23304" y="3133439"/>
            <a:ext cx="95571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Screen Pop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23304" y="3321497"/>
            <a:ext cx="973343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Call Control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23304" y="3509554"/>
            <a:ext cx="1938351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Instant Message w/SME’s</a:t>
            </a:r>
          </a:p>
        </p:txBody>
      </p:sp>
      <p:pic>
        <p:nvPicPr>
          <p:cNvPr id="59" name="Picture 2"/>
          <p:cNvPicPr preferRelativeResize="0">
            <a:picLocks noChangeArrowheads="1"/>
          </p:cNvPicPr>
          <p:nvPr/>
        </p:nvPicPr>
        <p:blipFill rotWithShape="1">
          <a:blip r:embed="rId4" cstate="print"/>
          <a:srcRect l="4324" t="24722" r="54511" b="23996"/>
          <a:stretch/>
        </p:blipFill>
        <p:spPr bwMode="auto">
          <a:xfrm>
            <a:off x="5140241" y="777526"/>
            <a:ext cx="1552945" cy="7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6833" y="1808886"/>
            <a:ext cx="1556353" cy="8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244389" y="991242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7040" y="209639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0402" y="314788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99259" y="846096"/>
            <a:ext cx="2247731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Pilot Routing – Number Called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99259" y="998496"/>
            <a:ext cx="2366353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Split Queueing – Wait for Agent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99259" y="1150896"/>
            <a:ext cx="250421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Call Recover-Agent Can’t Answer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99259" y="1303296"/>
            <a:ext cx="1984839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0070C0"/>
                </a:solidFill>
              </a:rPr>
              <a:t>Business Line vs ACD Line</a:t>
            </a:r>
            <a:endParaRPr lang="en-US" sz="1100" u="sng" dirty="0">
              <a:solidFill>
                <a:srgbClr val="0070C0"/>
              </a:solidFill>
            </a:endParaRPr>
          </a:p>
        </p:txBody>
      </p:sp>
      <p:sp>
        <p:nvSpPr>
          <p:cNvPr id="79" name="Arc 78"/>
          <p:cNvSpPr/>
          <p:nvPr/>
        </p:nvSpPr>
        <p:spPr bwMode="auto">
          <a:xfrm rot="16372745">
            <a:off x="946662" y="1217893"/>
            <a:ext cx="1034374" cy="94567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0" name="Arc 79"/>
          <p:cNvSpPr/>
          <p:nvPr/>
        </p:nvSpPr>
        <p:spPr bwMode="auto">
          <a:xfrm rot="16372745">
            <a:off x="1006456" y="2283993"/>
            <a:ext cx="1007766" cy="948161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C0000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1" name="Arc 80"/>
          <p:cNvSpPr/>
          <p:nvPr/>
        </p:nvSpPr>
        <p:spPr bwMode="auto">
          <a:xfrm rot="16597873">
            <a:off x="469339" y="1146721"/>
            <a:ext cx="2188477" cy="2210354"/>
          </a:xfrm>
          <a:prstGeom prst="arc">
            <a:avLst>
              <a:gd name="adj1" fmla="val 10636421"/>
              <a:gd name="adj2" fmla="val 0"/>
            </a:avLst>
          </a:prstGeom>
          <a:noFill/>
          <a:ln w="38100">
            <a:solidFill>
              <a:srgbClr val="0070C0"/>
            </a:solidFill>
            <a:prstDash val="sysDot"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63229" y="1967654"/>
            <a:ext cx="349268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Interactive Voice Response (IVR)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Play Announcements to Callers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463229" y="883521"/>
            <a:ext cx="3042884" cy="58477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Automated Call Distribution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ACD - Routes calls to agents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817006" y="3681322"/>
            <a:ext cx="1409360" cy="261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E46C0A"/>
                </a:solidFill>
              </a:rPr>
              <a:t>Assist other Splits</a:t>
            </a:r>
            <a:endParaRPr lang="en-US" sz="1100" u="sng" dirty="0">
              <a:solidFill>
                <a:srgbClr val="E46C0A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213236" t="3178" r="-213236" b="11772"/>
          <a:stretch/>
        </p:blipFill>
        <p:spPr>
          <a:xfrm>
            <a:off x="4281261" y="3333750"/>
            <a:ext cx="1147989" cy="2133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943" y="3409245"/>
            <a:ext cx="1123308" cy="197237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64639" y="1758116"/>
            <a:ext cx="166904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ETA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4639" y="1929760"/>
            <a:ext cx="137730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Position in Queue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64639" y="2108536"/>
            <a:ext cx="1861407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Custom Announcements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64639" y="2278520"/>
            <a:ext cx="1297150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Callback options</a:t>
            </a:r>
            <a:endParaRPr lang="en-US" sz="1100" u="sng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4639" y="2456070"/>
            <a:ext cx="1340432" cy="2616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100" u="sng" dirty="0" smtClean="0">
                <a:solidFill>
                  <a:srgbClr val="C00000"/>
                </a:solidFill>
              </a:rPr>
              <a:t>After Call Survey</a:t>
            </a:r>
            <a:endParaRPr lang="en-US" sz="11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0" grpId="0"/>
      <p:bldP spid="51" grpId="0"/>
      <p:bldP spid="80" grpId="0" animBg="1"/>
      <p:bldP spid="81" grpId="0" animBg="1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Desktop Client (Agent)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9088" y="1070666"/>
            <a:ext cx="651844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  <a:ea typeface="ＭＳ Ｐゴシック" charset="-128"/>
              </a:rPr>
              <a:t>Move </a:t>
            </a:r>
            <a:r>
              <a:rPr lang="en-US" sz="1600" dirty="0">
                <a:solidFill>
                  <a:prstClr val="black"/>
                </a:solidFill>
                <a:latin typeface="Open Sans"/>
                <a:ea typeface="ＭＳ Ｐゴシック" charset="-128"/>
              </a:rPr>
              <a:t>seamlessly from a business </a:t>
            </a:r>
            <a:r>
              <a:rPr lang="en-US" sz="1600" dirty="0" smtClean="0">
                <a:solidFill>
                  <a:prstClr val="black"/>
                </a:solidFill>
                <a:latin typeface="Open Sans"/>
                <a:ea typeface="ＭＳ Ｐゴシック" charset="-128"/>
              </a:rPr>
              <a:t>to </a:t>
            </a:r>
            <a:r>
              <a:rPr lang="en-US" sz="1600" dirty="0">
                <a:solidFill>
                  <a:prstClr val="black"/>
                </a:solidFill>
                <a:latin typeface="Open Sans"/>
                <a:ea typeface="ＭＳ Ｐゴシック" charset="-128"/>
              </a:rPr>
              <a:t>an agent role</a:t>
            </a: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Instant Message with colleagues</a:t>
            </a: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Select presence states </a:t>
            </a: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View Split Statistics</a:t>
            </a: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Additional Agent </a:t>
            </a: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information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Ready/Work/Break Time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Talk Time &amp; Logged in Time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Answered Calls</a:t>
            </a:r>
            <a:endParaRPr lang="en-US" sz="1600" dirty="0">
              <a:solidFill>
                <a:prstClr val="black"/>
              </a:solidFill>
              <a:latin typeface="Open Sans"/>
            </a:endParaRP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Communication </a:t>
            </a: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History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ACD Calls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Answered &amp; Missed Calls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Instant Message History</a:t>
            </a:r>
            <a:endParaRPr lang="en-US" sz="1600" dirty="0">
              <a:solidFill>
                <a:prstClr val="black"/>
              </a:solidFill>
              <a:latin typeface="Open Sans"/>
            </a:endParaRP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Call </a:t>
            </a: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Control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Answer, Transfer, Conference &amp; Hold</a:t>
            </a:r>
            <a:endParaRPr lang="en-US" sz="1600" dirty="0">
              <a:solidFill>
                <a:prstClr val="black"/>
              </a:solidFill>
              <a:latin typeface="Open Sans"/>
            </a:endParaRP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Screen Pop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Call, Pilot </a:t>
            </a:r>
            <a:r>
              <a:rPr lang="en-US" sz="1600" dirty="0">
                <a:solidFill>
                  <a:prstClr val="black"/>
                </a:solidFill>
                <a:latin typeface="Open Sans"/>
              </a:rPr>
              <a:t>and Split info</a:t>
            </a:r>
          </a:p>
          <a:p>
            <a:pPr marL="800100" lvl="1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Caller’s </a:t>
            </a:r>
            <a:r>
              <a:rPr lang="en-US" sz="1600" dirty="0">
                <a:solidFill>
                  <a:prstClr val="black"/>
                </a:solidFill>
                <a:latin typeface="Open Sans"/>
              </a:rPr>
              <a:t>time in queue</a:t>
            </a: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/>
              </a:rPr>
              <a:t>CRM integration</a:t>
            </a:r>
          </a:p>
          <a:p>
            <a:pPr marL="342900" indent="-342900" defTabSz="4572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Open Sans"/>
              </a:rPr>
              <a:t>Wrap </a:t>
            </a:r>
            <a:r>
              <a:rPr lang="en-US" sz="1600" dirty="0">
                <a:solidFill>
                  <a:prstClr val="black"/>
                </a:solidFill>
                <a:latin typeface="Open Sans"/>
              </a:rPr>
              <a:t>Up Codes</a:t>
            </a:r>
            <a:endParaRPr lang="en-US" sz="1600" dirty="0">
              <a:solidFill>
                <a:prstClr val="black"/>
              </a:solidFill>
              <a:latin typeface="Open Sans"/>
              <a:ea typeface="ＭＳ Ｐゴシック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63" t="18041" r="57472" b="10572"/>
          <a:stretch/>
        </p:blipFill>
        <p:spPr bwMode="auto">
          <a:xfrm>
            <a:off x="3902333" y="3669181"/>
            <a:ext cx="297729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5208" r="14275" b="7292"/>
          <a:stretch>
            <a:fillRect/>
          </a:stretch>
        </p:blipFill>
        <p:spPr bwMode="auto">
          <a:xfrm>
            <a:off x="5048082" y="1536193"/>
            <a:ext cx="3697194" cy="402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1" y="5314248"/>
            <a:ext cx="2590800" cy="15158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74857" t="17062" r="9031" b="52272"/>
          <a:stretch/>
        </p:blipFill>
        <p:spPr bwMode="auto">
          <a:xfrm>
            <a:off x="5257800" y="2093100"/>
            <a:ext cx="952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6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63" t="18041" r="57472" b="10572"/>
          <a:stretch/>
        </p:blipFill>
        <p:spPr bwMode="auto">
          <a:xfrm>
            <a:off x="6704202" y="791888"/>
            <a:ext cx="2259311" cy="326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 Desktop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9514" y="791889"/>
            <a:ext cx="5620652" cy="5616476"/>
          </a:xfrm>
        </p:spPr>
        <p:txBody>
          <a:bodyPr>
            <a:normAutofit/>
          </a:bodyPr>
          <a:lstStyle/>
          <a:p>
            <a:r>
              <a:rPr lang="en-US" altLang="en-US" sz="1400" dirty="0"/>
              <a:t> </a:t>
            </a:r>
            <a:r>
              <a:rPr lang="en-US" altLang="en-US" sz="1400" dirty="0" smtClean="0"/>
              <a:t>ACD Agent Desktop</a:t>
            </a:r>
          </a:p>
          <a:p>
            <a:pPr lvl="1"/>
            <a:r>
              <a:rPr lang="en-US" altLang="en-US" sz="1000" dirty="0" smtClean="0"/>
              <a:t>Assist &amp; Emergency Options</a:t>
            </a:r>
            <a:endParaRPr lang="en-US" altLang="en-US" sz="1000" dirty="0"/>
          </a:p>
          <a:p>
            <a:pPr lvl="1"/>
            <a:r>
              <a:rPr lang="en-US" altLang="en-US" sz="1000" dirty="0" smtClean="0"/>
              <a:t>Wrap up Codes (Referrals verses Non-Referrals)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9" y="1287324"/>
            <a:ext cx="3244628" cy="2576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1" y="5314248"/>
            <a:ext cx="2590800" cy="15158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851" y="5267777"/>
            <a:ext cx="2882773" cy="10349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857" y="791889"/>
            <a:ext cx="2818247" cy="4267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476132" y="791888"/>
            <a:ext cx="2809733" cy="4267200"/>
            <a:chOff x="179513" y="839984"/>
            <a:chExt cx="3059280" cy="4267200"/>
          </a:xfrm>
        </p:grpSpPr>
        <p:pic>
          <p:nvPicPr>
            <p:cNvPr id="42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084"/>
            <a:stretch/>
          </p:blipFill>
          <p:spPr bwMode="auto">
            <a:xfrm>
              <a:off x="179513" y="839984"/>
              <a:ext cx="3059280" cy="93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76" b="72011"/>
            <a:stretch/>
          </p:blipFill>
          <p:spPr bwMode="auto">
            <a:xfrm>
              <a:off x="179513" y="1775460"/>
              <a:ext cx="3059280" cy="32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6" b="63827"/>
            <a:stretch/>
          </p:blipFill>
          <p:spPr bwMode="auto">
            <a:xfrm>
              <a:off x="179513" y="2103120"/>
              <a:ext cx="3059280" cy="31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68" b="55506"/>
            <a:stretch/>
          </p:blipFill>
          <p:spPr bwMode="auto">
            <a:xfrm>
              <a:off x="179513" y="2415540"/>
              <a:ext cx="3059280" cy="32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78" b="13899"/>
            <a:stretch/>
          </p:blipFill>
          <p:spPr bwMode="auto">
            <a:xfrm>
              <a:off x="179513" y="2727960"/>
              <a:ext cx="3059280" cy="193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59" b="46569"/>
            <a:stretch/>
          </p:blipFill>
          <p:spPr bwMode="auto">
            <a:xfrm>
              <a:off x="179513" y="3055620"/>
              <a:ext cx="3059280" cy="32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C:\Users\217216~1\AppData\Local\Temp\SNAGHTML21c5831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987"/>
            <a:stretch/>
          </p:blipFill>
          <p:spPr bwMode="auto">
            <a:xfrm>
              <a:off x="179513" y="3375660"/>
              <a:ext cx="3059280" cy="173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39372" r="14635" b="52031"/>
          <a:stretch/>
        </p:blipFill>
        <p:spPr>
          <a:xfrm>
            <a:off x="4675835" y="802352"/>
            <a:ext cx="1325880" cy="2174137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9" cstate="print"/>
          <a:srcRect l="74857" t="17062" r="9031" b="52272"/>
          <a:stretch/>
        </p:blipFill>
        <p:spPr bwMode="auto">
          <a:xfrm>
            <a:off x="3591882" y="1298086"/>
            <a:ext cx="952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111" y="3939650"/>
            <a:ext cx="5324816" cy="76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2960331" y="2298029"/>
            <a:ext cx="1917395" cy="884039"/>
          </a:xfrm>
          <a:prstGeom prst="upArrowCallout">
            <a:avLst>
              <a:gd name="adj1" fmla="val 12933"/>
              <a:gd name="adj2" fmla="val 17242"/>
              <a:gd name="adj3" fmla="val 14657"/>
              <a:gd name="adj4" fmla="val 64977"/>
            </a:avLst>
          </a:prstGeom>
          <a:solidFill>
            <a:srgbClr val="005DD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Logon/Logoff ACD from the Desktop Client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&amp; Change States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 bwMode="auto">
          <a:xfrm flipH="1">
            <a:off x="7894320" y="2104610"/>
            <a:ext cx="73152" cy="731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833857" y="2055023"/>
            <a:ext cx="182880" cy="182880"/>
          </a:xfrm>
          <a:prstGeom prst="ellipse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7706271" y="1733482"/>
            <a:ext cx="1184728" cy="741516"/>
          </a:xfrm>
          <a:prstGeom prst="ellipse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56" name="Curved Down Arrow 55"/>
          <p:cNvSpPr/>
          <p:nvPr/>
        </p:nvSpPr>
        <p:spPr bwMode="auto">
          <a:xfrm rot="18609581" flipH="1" flipV="1">
            <a:off x="5846864" y="3144554"/>
            <a:ext cx="2939494" cy="702098"/>
          </a:xfrm>
          <a:prstGeom prst="curvedDownArrow">
            <a:avLst>
              <a:gd name="adj1" fmla="val 10598"/>
              <a:gd name="adj2" fmla="val 32586"/>
              <a:gd name="adj3" fmla="val 25000"/>
            </a:avLst>
          </a:prstGeom>
          <a:solidFill>
            <a:srgbClr val="005DDA"/>
          </a:solidFill>
          <a:ln>
            <a:solidFill>
              <a:srgbClr val="005DDA"/>
            </a:solidFill>
          </a:ln>
          <a:effectLst/>
          <a:scene3d>
            <a:camera prst="perspectiveBelow"/>
            <a:lightRig rig="threePt" dir="t"/>
          </a:scene3d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8559" y="1220151"/>
            <a:ext cx="796654" cy="142403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 bwMode="auto">
          <a:xfrm>
            <a:off x="3493145" y="1196865"/>
            <a:ext cx="779592" cy="16569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01715" y="5924643"/>
            <a:ext cx="2195146" cy="430887"/>
          </a:xfrm>
          <a:prstGeom prst="leftArrowCallout">
            <a:avLst>
              <a:gd name="adj1" fmla="val 28894"/>
              <a:gd name="adj2" fmla="val 26826"/>
              <a:gd name="adj3" fmla="val 28247"/>
              <a:gd name="adj4" fmla="val 82476"/>
            </a:avLst>
          </a:prstGeom>
          <a:solidFill>
            <a:srgbClr val="005DD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Use Call History for Dropped Calls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5612174" y="5627114"/>
            <a:ext cx="283212" cy="133605"/>
          </a:xfrm>
          <a:prstGeom prst="roundRect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5739206" y="1362554"/>
            <a:ext cx="0" cy="416194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5DDA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64" name="Rounded Rectangle 63"/>
          <p:cNvSpPr/>
          <p:nvPr/>
        </p:nvSpPr>
        <p:spPr bwMode="auto">
          <a:xfrm>
            <a:off x="5558739" y="1213707"/>
            <a:ext cx="283212" cy="133605"/>
          </a:xfrm>
          <a:prstGeom prst="roundRect">
            <a:avLst/>
          </a:prstGeom>
          <a:noFill/>
          <a:ln w="38100">
            <a:solidFill>
              <a:srgbClr val="005DDA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b="1" dirty="0">
              <a:latin typeface="+mj-ea"/>
              <a:ea typeface="+mj-ea"/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4691983" y="2744832"/>
            <a:ext cx="1381557" cy="1223412"/>
          </a:xfrm>
          <a:prstGeom prst="leftRightArrowCallout">
            <a:avLst>
              <a:gd name="adj1" fmla="val 16280"/>
              <a:gd name="adj2" fmla="val 16280"/>
              <a:gd name="adj3" fmla="val 11297"/>
              <a:gd name="adj4" fmla="val 45917"/>
            </a:avLst>
          </a:prstGeom>
          <a:solidFill>
            <a:srgbClr val="005DD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vert"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Define Wrap Up Selections for Each Group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 flipH="1">
            <a:off x="6359986" y="2148806"/>
            <a:ext cx="1496234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5DDA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98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9" grpId="0" animBg="1"/>
      <p:bldP spid="49" grpId="1" animBg="1"/>
      <p:bldP spid="51" grpId="0" animBg="1"/>
      <p:bldP spid="51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60" grpId="0" animBg="1"/>
      <p:bldP spid="64" grpId="0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NEC_standard4_3">
  <a:themeElements>
    <a:clrScheme name="orchestratedcolor_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6491B"/>
      </a:accent1>
      <a:accent2>
        <a:srgbClr val="76161B"/>
      </a:accent2>
      <a:accent3>
        <a:srgbClr val="203315"/>
      </a:accent3>
      <a:accent4>
        <a:srgbClr val="1C4A50"/>
      </a:accent4>
      <a:accent5>
        <a:srgbClr val="31253B"/>
      </a:accent5>
      <a:accent6>
        <a:srgbClr val="002B62"/>
      </a:accent6>
      <a:hlink>
        <a:srgbClr val="4575FD"/>
      </a:hlink>
      <a:folHlink>
        <a:srgbClr val="9E5ECE"/>
      </a:folHlink>
    </a:clrScheme>
    <a:fontScheme name="orchestratedfont_2015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 b="1" dirty="0">
            <a:latin typeface="+mj-ea"/>
            <a:ea typeface="+mj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tx1">
                    <a:alpha val="50000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1_stream_st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_st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_st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_st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_st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_st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_st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D200"/>
        </a:accent1>
        <a:accent2>
          <a:srgbClr val="E62D00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D02800"/>
        </a:accent6>
        <a:hlink>
          <a:srgbClr val="00B4A0"/>
        </a:hlink>
        <a:folHlink>
          <a:srgbClr val="69B4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_stn 14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FFD200"/>
        </a:accent1>
        <a:accent2>
          <a:srgbClr val="E62D00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D02800"/>
        </a:accent6>
        <a:hlink>
          <a:srgbClr val="00B4A0"/>
        </a:hlink>
        <a:folHlink>
          <a:srgbClr val="69B43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014-dvsAnalytics-Template-Wide-v3">
  <a:themeElements>
    <a:clrScheme name="dvsAnalytic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666AB"/>
      </a:accent1>
      <a:accent2>
        <a:srgbClr val="B80000"/>
      </a:accent2>
      <a:accent3>
        <a:srgbClr val="5D9942"/>
      </a:accent3>
      <a:accent4>
        <a:srgbClr val="723E98"/>
      </a:accent4>
      <a:accent5>
        <a:srgbClr val="598593"/>
      </a:accent5>
      <a:accent6>
        <a:srgbClr val="B95915"/>
      </a:accent6>
      <a:hlink>
        <a:srgbClr val="B95915"/>
      </a:hlink>
      <a:folHlink>
        <a:srgbClr val="B959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dvsAnalytics-Template-Wide-v3" id="{F8FB7DC5-2794-4F69-8FDA-1E56700152F2}" vid="{95D57299-38F6-457E-9741-F0E5497C8D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Draft_Starter Package Promo_ver1a PM Revisions</Template>
  <TotalTime>89697</TotalTime>
  <Words>1837</Words>
  <Application>Microsoft Office PowerPoint</Application>
  <PresentationFormat>On-screen Show (4:3)</PresentationFormat>
  <Paragraphs>522</Paragraphs>
  <Slides>39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メイリオ</vt:lpstr>
      <vt:lpstr>ＭＳ Ｐゴシック</vt:lpstr>
      <vt:lpstr>Arial</vt:lpstr>
      <vt:lpstr>Calibri</vt:lpstr>
      <vt:lpstr>Century Gothic</vt:lpstr>
      <vt:lpstr>Helvetica</vt:lpstr>
      <vt:lpstr>Helvetica Neue</vt:lpstr>
      <vt:lpstr>HGPｺﾞｼｯｸE</vt:lpstr>
      <vt:lpstr>HGP創英角ｺﾞｼｯｸUB</vt:lpstr>
      <vt:lpstr>NettoOT-Bold</vt:lpstr>
      <vt:lpstr>Open Sans</vt:lpstr>
      <vt:lpstr>Tahoma</vt:lpstr>
      <vt:lpstr>Wingdings</vt:lpstr>
      <vt:lpstr>NEC_standard4_3</vt:lpstr>
      <vt:lpstr>2014-dvsAnalytics-Template-Wide-v3</vt:lpstr>
      <vt:lpstr>UCE Contact Center</vt:lpstr>
      <vt:lpstr>UC Contact Center Suite</vt:lpstr>
      <vt:lpstr>UCE Contact Center Solution</vt:lpstr>
      <vt:lpstr>UCE Contact Center Solution</vt:lpstr>
      <vt:lpstr>Solution Interactions</vt:lpstr>
      <vt:lpstr>Solution Interactions</vt:lpstr>
      <vt:lpstr>Solution Interactions</vt:lpstr>
      <vt:lpstr>Desktop Client (Agent)</vt:lpstr>
      <vt:lpstr>Agent Desktop</vt:lpstr>
      <vt:lpstr>Solution Interactions</vt:lpstr>
      <vt:lpstr>UCE - Multi-media (Web Chat, Email, Web Callback)</vt:lpstr>
      <vt:lpstr>Solution Interactions</vt:lpstr>
      <vt:lpstr>UC Contact Center – MIS</vt:lpstr>
      <vt:lpstr>Supervisor/Manager Real-time View</vt:lpstr>
      <vt:lpstr>PowerPoint Presentation</vt:lpstr>
      <vt:lpstr>At a Glance</vt:lpstr>
      <vt:lpstr>Business Analytics</vt:lpstr>
      <vt:lpstr>Business Analytics</vt:lpstr>
      <vt:lpstr>Business Analytics</vt:lpstr>
      <vt:lpstr>PowerPoint Presentation</vt:lpstr>
      <vt:lpstr>Silent Monitor/Barge using Phone or RTS</vt:lpstr>
      <vt:lpstr>Capacity Analysis</vt:lpstr>
      <vt:lpstr>Business Analytics</vt:lpstr>
      <vt:lpstr>Historical Reporting</vt:lpstr>
      <vt:lpstr>Report Wizard</vt:lpstr>
      <vt:lpstr>Business Analytics</vt:lpstr>
      <vt:lpstr>Call Activity – View Details by System &amp; Split Monthly </vt:lpstr>
      <vt:lpstr>Call Activity by Days of the Week</vt:lpstr>
      <vt:lpstr>Agent Averages - spot anomalies quickly</vt:lpstr>
      <vt:lpstr>Agent Audit – event based data for each agent </vt:lpstr>
      <vt:lpstr>Contact History with UCE IVR </vt:lpstr>
      <vt:lpstr>Contact History Summary</vt:lpstr>
      <vt:lpstr>Custom Report Designer</vt:lpstr>
      <vt:lpstr>Custom Report Designer</vt:lpstr>
      <vt:lpstr>Call Recording &amp; Workforce Management</vt:lpstr>
      <vt:lpstr>Link to Recordings from NEC Global Navigator</vt:lpstr>
      <vt:lpstr>Recorded Interaction View from GNAV</vt:lpstr>
      <vt:lpstr>UCE Contact Center Solution</vt:lpstr>
      <vt:lpstr>Demo #   214-262-5485</vt:lpstr>
    </vt:vector>
  </TitlesOfParts>
  <Company>NECAM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Solutions Sets</dc:title>
  <dc:creator>Peggy Murphy</dc:creator>
  <cp:lastModifiedBy>Rich Seward</cp:lastModifiedBy>
  <cp:revision>1808</cp:revision>
  <dcterms:created xsi:type="dcterms:W3CDTF">2015-09-11T19:42:52Z</dcterms:created>
  <dcterms:modified xsi:type="dcterms:W3CDTF">2018-08-06T18:50:51Z</dcterms:modified>
</cp:coreProperties>
</file>